
<file path=[Content_Types].xml><?xml version="1.0" encoding="utf-8"?>
<Types xmlns="http://schemas.openxmlformats.org/package/2006/content-types">
  <Default Extension="rels" ContentType="application/vnd.openxmlformats-package.relationships+xml"/>
  <Default Extension="jpeg" ContentType="image/jpeg"/>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9"/>
  </p:notesMasterIdLst>
  <p:sldIdLst>
    <p:sldId id="259" r:id="rId2"/>
    <p:sldId id="256" r:id="rId3"/>
    <p:sldId id="257" r:id="rId4"/>
    <p:sldId id="258"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317"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Lst>
  <p:sldSz cx="12192000" cy="6858000"/>
  <p:notesSz cx="6858000" cy="9144000"/>
  <p:embeddedFontLst>
    <p:embeddedFont>
      <p:font typeface="Calibri Light" pitchFamily="34" charset="0"/>
      <p:regular r:id="rId60"/>
      <p:italic r:id="rId61"/>
    </p:embeddedFont>
    <p:embeddedFont>
      <p:font typeface="B Titr" pitchFamily="2" charset="-78"/>
      <p:bold r:id="rId62"/>
    </p:embeddedFont>
    <p:embeddedFont>
      <p:font typeface="Calibri" pitchFamily="34" charset="0"/>
      <p:regular r:id="rId63"/>
      <p:bold r:id="rId64"/>
      <p:italic r:id="rId65"/>
      <p:boldItalic r:id="rId66"/>
    </p:embeddedFont>
    <p:embeddedFont>
      <p:font typeface="Webdings" pitchFamily="18" charset="2"/>
      <p:regular r:id="rId67"/>
    </p:embeddedFont>
    <p:embeddedFont>
      <p:font typeface="B Mitra" pitchFamily="2" charset="-78"/>
      <p:bold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16A"/>
    <a:srgbClr val="2D1341"/>
    <a:srgbClr val="00456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660" autoAdjust="0"/>
    <p:restoredTop sz="94660"/>
  </p:normalViewPr>
  <p:slideViewPr>
    <p:cSldViewPr snapToGrid="0">
      <p:cViewPr varScale="1">
        <p:scale>
          <a:sx n="87" d="100"/>
          <a:sy n="87" d="100"/>
        </p:scale>
        <p:origin x="-72" y="-24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81F1C-D13B-4EBE-AFF3-E6DB5E338717}" type="datetimeFigureOut">
              <a:rPr lang="en-US" smtClean="0"/>
              <a:pPr/>
              <a:t>10/12/2020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607D8-BCDB-4ECC-993E-4427A517AE0C}" type="slidenum">
              <a:rPr lang="en-US" smtClean="0"/>
              <a:pPr/>
              <a:t>‹#›</a:t>
            </a:fld>
            <a:endParaRPr lang="en-US"/>
          </a:p>
        </p:txBody>
      </p:sp>
    </p:spTree>
    <p:extLst>
      <p:ext uri="{BB962C8B-B14F-4D97-AF65-F5344CB8AC3E}">
        <p14:creationId xmlns="" xmlns:p14="http://schemas.microsoft.com/office/powerpoint/2010/main" val="425934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11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41608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1806244" cy="365125"/>
          </a:xfrm>
        </p:spPr>
        <p:txBody>
          <a:bodyPr/>
          <a:lstStyle/>
          <a:p>
            <a:fld id="{277041B7-0F16-468A-A8B0-EB5860160EC2}" type="slidenum">
              <a:rPr lang="en-US" smtClean="0"/>
              <a:pPr/>
              <a:t>‹#›</a:t>
            </a:fld>
            <a:endParaRPr lang="en-US"/>
          </a:p>
        </p:txBody>
      </p:sp>
    </p:spTree>
    <p:extLst>
      <p:ext uri="{BB962C8B-B14F-4D97-AF65-F5344CB8AC3E}">
        <p14:creationId xmlns="" xmlns:p14="http://schemas.microsoft.com/office/powerpoint/2010/main" val="385776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55900" cy="365125"/>
          </a:xfrm>
          <a:prstGeom prst="rect">
            <a:avLst/>
          </a:prstGeom>
        </p:spPr>
        <p:txBody>
          <a:bodyPr/>
          <a:lstStyle/>
          <a:p>
            <a:fld id="{B2741CA7-E595-474D-9B21-4672CF2860D0}" type="datetimeFigureOut">
              <a:rPr lang="en-US" smtClean="0"/>
              <a:pPr/>
              <a:t>10/12/2020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77041B7-0F16-468A-A8B0-EB5860160EC2}" type="slidenum">
              <a:rPr lang="en-US" smtClean="0"/>
              <a:pPr/>
              <a:t>‹#›</a:t>
            </a:fld>
            <a:endParaRPr lang="en-US"/>
          </a:p>
        </p:txBody>
      </p:sp>
    </p:spTree>
    <p:extLst>
      <p:ext uri="{BB962C8B-B14F-4D97-AF65-F5344CB8AC3E}">
        <p14:creationId xmlns="" xmlns:p14="http://schemas.microsoft.com/office/powerpoint/2010/main" val="209421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55900" cy="365125"/>
          </a:xfrm>
          <a:prstGeom prst="rect">
            <a:avLst/>
          </a:prstGeom>
        </p:spPr>
        <p:txBody>
          <a:bodyPr/>
          <a:lstStyle/>
          <a:p>
            <a:fld id="{B2741CA7-E595-474D-9B21-4672CF2860D0}" type="datetimeFigureOut">
              <a:rPr lang="en-US" smtClean="0"/>
              <a:pPr/>
              <a:t>10/12/2020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77041B7-0F16-468A-A8B0-EB5860160EC2}" type="slidenum">
              <a:rPr lang="en-US" smtClean="0"/>
              <a:pPr/>
              <a:t>‹#›</a:t>
            </a:fld>
            <a:endParaRPr lang="en-US"/>
          </a:p>
        </p:txBody>
      </p:sp>
    </p:spTree>
    <p:extLst>
      <p:ext uri="{BB962C8B-B14F-4D97-AF65-F5344CB8AC3E}">
        <p14:creationId xmlns="" xmlns:p14="http://schemas.microsoft.com/office/powerpoint/2010/main" val="91414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b="1">
                <a:solidFill>
                  <a:schemeClr val="bg1"/>
                </a:solidFill>
                <a:cs typeface="B Mitra" panose="00000400000000000000" pitchFamily="2" charset="-78"/>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gn="r" rtl="1">
              <a:buClr>
                <a:srgbClr val="40024A"/>
              </a:buClr>
              <a:buFont typeface="Webdings" panose="05030102010509060703" pitchFamily="18" charset="2"/>
              <a:buChar char=""/>
              <a:defRPr b="1">
                <a:solidFill>
                  <a:srgbClr val="004568"/>
                </a:solidFill>
                <a:cs typeface="B Mitra" panose="00000400000000000000" pitchFamily="2" charset="-78"/>
              </a:defRPr>
            </a:lvl1pPr>
            <a:lvl2pPr marL="685800" indent="-228600" algn="r" rtl="1">
              <a:buClr>
                <a:srgbClr val="40024A"/>
              </a:buClr>
              <a:buFont typeface="Webdings" panose="05030102010509060703" pitchFamily="18" charset="2"/>
              <a:buChar char=""/>
              <a:defRPr b="1">
                <a:solidFill>
                  <a:srgbClr val="004568"/>
                </a:solidFill>
                <a:cs typeface="B Mitra" panose="00000400000000000000" pitchFamily="2" charset="-78"/>
              </a:defRPr>
            </a:lvl2pPr>
            <a:lvl3pPr marL="1143000" indent="-228600" algn="r" rtl="1">
              <a:buClr>
                <a:srgbClr val="40024A"/>
              </a:buClr>
              <a:buFont typeface="Webdings" panose="05030102010509060703" pitchFamily="18" charset="2"/>
              <a:buChar char=""/>
              <a:defRPr b="1">
                <a:solidFill>
                  <a:srgbClr val="004568"/>
                </a:solidFill>
                <a:cs typeface="B Mitra" panose="00000400000000000000" pitchFamily="2" charset="-78"/>
              </a:defRPr>
            </a:lvl3pPr>
            <a:lvl4pPr marL="1600200" indent="-228600" algn="r" rtl="1">
              <a:buClr>
                <a:srgbClr val="40024A"/>
              </a:buClr>
              <a:buFont typeface="Webdings" panose="05030102010509060703" pitchFamily="18" charset="2"/>
              <a:buChar char=""/>
              <a:defRPr b="1">
                <a:solidFill>
                  <a:srgbClr val="004568"/>
                </a:solidFill>
                <a:cs typeface="B Mitra" panose="00000400000000000000" pitchFamily="2" charset="-78"/>
              </a:defRPr>
            </a:lvl4pPr>
            <a:lvl5pPr marL="2057400" indent="-228600" algn="r" rtl="1">
              <a:buClr>
                <a:srgbClr val="40024A"/>
              </a:buClr>
              <a:buFont typeface="Webdings" panose="05030102010509060703" pitchFamily="18" charset="2"/>
              <a:buChar char=""/>
              <a:defRPr b="1">
                <a:solidFill>
                  <a:srgbClr val="004568"/>
                </a:solidFill>
                <a:cs typeface="B Mitra"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457950"/>
            <a:ext cx="4114800" cy="365125"/>
          </a:xfrm>
          <a:prstGeom prst="rect">
            <a:avLst/>
          </a:prstGeom>
        </p:spPr>
        <p:txBody>
          <a:bodyPr/>
          <a:lstStyle>
            <a:lvl1pPr>
              <a:defRPr sz="1400" b="0">
                <a:solidFill>
                  <a:srgbClr val="004568"/>
                </a:solidFill>
                <a:cs typeface="B Titr" panose="00000700000000000000" pitchFamily="2" charset="-78"/>
              </a:defRPr>
            </a:lvl1pPr>
          </a:lstStyle>
          <a:p>
            <a:r>
              <a:rPr lang="fa-IR" dirty="0"/>
              <a:t>راهنمای کشوری مراقبت و درمان عفونت های آمیزشی، 1399</a:t>
            </a:r>
            <a:endParaRPr lang="en-US" dirty="0"/>
          </a:p>
        </p:txBody>
      </p:sp>
    </p:spTree>
    <p:extLst>
      <p:ext uri="{BB962C8B-B14F-4D97-AF65-F5344CB8AC3E}">
        <p14:creationId xmlns="" xmlns:p14="http://schemas.microsoft.com/office/powerpoint/2010/main" val="254476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55900" cy="365125"/>
          </a:xfrm>
          <a:prstGeom prst="rect">
            <a:avLst/>
          </a:prstGeom>
        </p:spPr>
        <p:txBody>
          <a:bodyPr/>
          <a:lstStyle/>
          <a:p>
            <a:fld id="{B2741CA7-E595-474D-9B21-4672CF2860D0}" type="datetimeFigureOut">
              <a:rPr lang="en-US" smtClean="0"/>
              <a:pPr/>
              <a:t>10/12/2020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77041B7-0F16-468A-A8B0-EB5860160EC2}" type="slidenum">
              <a:rPr lang="en-US" smtClean="0"/>
              <a:pPr/>
              <a:t>‹#›</a:t>
            </a:fld>
            <a:endParaRPr lang="en-US"/>
          </a:p>
        </p:txBody>
      </p:sp>
    </p:spTree>
    <p:extLst>
      <p:ext uri="{BB962C8B-B14F-4D97-AF65-F5344CB8AC3E}">
        <p14:creationId xmlns="" xmlns:p14="http://schemas.microsoft.com/office/powerpoint/2010/main" val="415933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defTabSz="914400" rtl="1" eaLnBrk="1" latinLnBrk="0" hangingPunct="1">
              <a:lnSpc>
                <a:spcPct val="90000"/>
              </a:lnSpc>
              <a:spcBef>
                <a:spcPct val="0"/>
              </a:spcBef>
              <a:buNone/>
              <a:defRPr lang="en-US" sz="4400" b="1" kern="1200" dirty="0">
                <a:solidFill>
                  <a:schemeClr val="bg1"/>
                </a:solidFill>
                <a:latin typeface="+mj-lt"/>
                <a:ea typeface="+mj-ea"/>
                <a:cs typeface="B Mitra" panose="00000400000000000000" pitchFamily="2" charset="-78"/>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marL="2286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1pPr>
            <a:lvl2pPr marL="6858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2pPr>
            <a:lvl3pPr marL="11430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3pPr>
            <a:lvl4pPr marL="16002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4pPr>
            <a:lvl5pPr marL="2057400" indent="-228600" algn="r" defTabSz="914400" rtl="1" eaLnBrk="1" latinLnBrk="0" hangingPunct="1">
              <a:lnSpc>
                <a:spcPct val="90000"/>
              </a:lnSpc>
              <a:buClr>
                <a:srgbClr val="40024A"/>
              </a:buClr>
              <a:buFont typeface="Webdings" panose="05030102010509060703" pitchFamily="18" charset="2"/>
              <a:buChar char=""/>
              <a:defRPr lang="en-US" sz="2800" b="1" kern="1200" dirty="0">
                <a:solidFill>
                  <a:srgbClr val="004568"/>
                </a:solidFill>
                <a:latin typeface="+mn-lt"/>
                <a:ea typeface="+mn-ea"/>
                <a:cs typeface="B Mitra"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marL="2286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1pPr>
            <a:lvl2pPr marL="6858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2pPr>
            <a:lvl3pPr marL="11430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3pPr>
            <a:lvl4pPr marL="16002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4pPr>
            <a:lvl5pPr marL="2057400" indent="-228600" algn="r" defTabSz="914400" rtl="1" eaLnBrk="1" latinLnBrk="0" hangingPunct="1">
              <a:lnSpc>
                <a:spcPct val="90000"/>
              </a:lnSpc>
              <a:buClr>
                <a:srgbClr val="40024A"/>
              </a:buClr>
              <a:buFont typeface="Webdings" panose="05030102010509060703" pitchFamily="18" charset="2"/>
              <a:buChar char=""/>
              <a:defRPr lang="en-US" sz="2800" b="1" kern="1200" dirty="0">
                <a:solidFill>
                  <a:srgbClr val="004568"/>
                </a:solidFill>
                <a:latin typeface="+mn-lt"/>
                <a:ea typeface="+mn-ea"/>
                <a:cs typeface="B Mitra"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55900" cy="365125"/>
          </a:xfrm>
          <a:prstGeom prst="rect">
            <a:avLst/>
          </a:prstGeom>
        </p:spPr>
        <p:txBody>
          <a:bodyPr/>
          <a:lstStyle/>
          <a:p>
            <a:fld id="{B2741CA7-E595-474D-9B21-4672CF2860D0}" type="datetimeFigureOut">
              <a:rPr lang="en-US" smtClean="0"/>
              <a:pPr/>
              <a:t>10/12/2020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77041B7-0F16-468A-A8B0-EB5860160EC2}" type="slidenum">
              <a:rPr lang="en-US" smtClean="0"/>
              <a:pPr/>
              <a:t>‹#›</a:t>
            </a:fld>
            <a:endParaRPr lang="en-US"/>
          </a:p>
        </p:txBody>
      </p:sp>
    </p:spTree>
    <p:extLst>
      <p:ext uri="{BB962C8B-B14F-4D97-AF65-F5344CB8AC3E}">
        <p14:creationId xmlns="" xmlns:p14="http://schemas.microsoft.com/office/powerpoint/2010/main" val="409401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lgn="r" defTabSz="914400" rtl="1" eaLnBrk="1" latinLnBrk="0" hangingPunct="1">
              <a:lnSpc>
                <a:spcPct val="90000"/>
              </a:lnSpc>
              <a:spcBef>
                <a:spcPct val="0"/>
              </a:spcBef>
              <a:buNone/>
              <a:defRPr lang="en-US" sz="4400" b="1" kern="1200" dirty="0">
                <a:solidFill>
                  <a:schemeClr val="bg1"/>
                </a:solidFill>
                <a:latin typeface="+mj-lt"/>
                <a:ea typeface="+mj-ea"/>
                <a:cs typeface="B Mitra" panose="00000400000000000000" pitchFamily="2" charset="-78"/>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lang="en-US" sz="2400" b="1" kern="1200" dirty="0" smtClean="0">
                <a:solidFill>
                  <a:srgbClr val="2D1341"/>
                </a:solidFill>
                <a:latin typeface="+mn-lt"/>
                <a:ea typeface="+mn-ea"/>
                <a:cs typeface="B Mitra" panose="00000400000000000000" pitchFamily="2" charset="-7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lnSpc>
                <a:spcPct val="90000"/>
              </a:lnSpc>
              <a:spcBef>
                <a:spcPts val="1000"/>
              </a:spcBef>
              <a:buFont typeface="Arial" panose="020B0604020202090204" pitchFamily="34" charset="0"/>
              <a:buNone/>
            </a:pPr>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marL="2286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1pPr>
            <a:lvl2pPr marL="6858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2pPr>
            <a:lvl3pPr marL="11430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3pPr>
            <a:lvl4pPr marL="16002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4pPr>
            <a:lvl5pPr marL="2057400" indent="-228600" algn="r" defTabSz="914400" rtl="1" eaLnBrk="1" latinLnBrk="0" hangingPunct="1">
              <a:lnSpc>
                <a:spcPct val="90000"/>
              </a:lnSpc>
              <a:buClr>
                <a:srgbClr val="40024A"/>
              </a:buClr>
              <a:buFont typeface="Webdings" panose="05030102010509060703" pitchFamily="18" charset="2"/>
              <a:buChar char=""/>
              <a:defRPr lang="en-US" sz="2800" b="1" kern="1200" dirty="0">
                <a:solidFill>
                  <a:srgbClr val="004568"/>
                </a:solidFill>
                <a:latin typeface="+mn-lt"/>
                <a:ea typeface="+mn-ea"/>
                <a:cs typeface="B Mitra"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lgn="r" rtl="1">
              <a:buNone/>
              <a:defRPr sz="2400" b="1">
                <a:solidFill>
                  <a:srgbClr val="2D1341"/>
                </a:solidFill>
                <a:cs typeface="B Mitra" panose="00000400000000000000" pitchFamily="2" charset="-7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marL="2286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1pPr>
            <a:lvl2pPr marL="6858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2pPr>
            <a:lvl3pPr marL="11430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3pPr>
            <a:lvl4pPr marL="1600200" indent="-228600" algn="r" defTabSz="914400" rtl="1" eaLnBrk="1" latinLnBrk="0" hangingPunct="1">
              <a:lnSpc>
                <a:spcPct val="90000"/>
              </a:lnSpc>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4pPr>
            <a:lvl5pPr marL="2057400" indent="-228600" algn="r" defTabSz="914400" rtl="1" eaLnBrk="1" latinLnBrk="0" hangingPunct="1">
              <a:lnSpc>
                <a:spcPct val="90000"/>
              </a:lnSpc>
              <a:buClr>
                <a:srgbClr val="40024A"/>
              </a:buClr>
              <a:buFont typeface="Webdings" panose="05030102010509060703" pitchFamily="18" charset="2"/>
              <a:buChar char=""/>
              <a:defRPr lang="en-US" sz="2800" b="1" kern="1200" dirty="0">
                <a:solidFill>
                  <a:srgbClr val="004568"/>
                </a:solidFill>
                <a:latin typeface="+mn-lt"/>
                <a:ea typeface="+mn-ea"/>
                <a:cs typeface="B Mitra"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55900" cy="365125"/>
          </a:xfrm>
          <a:prstGeom prst="rect">
            <a:avLst/>
          </a:prstGeom>
        </p:spPr>
        <p:txBody>
          <a:bodyPr/>
          <a:lstStyle/>
          <a:p>
            <a:fld id="{B2741CA7-E595-474D-9B21-4672CF2860D0}" type="datetimeFigureOut">
              <a:rPr lang="en-US" smtClean="0"/>
              <a:pPr/>
              <a:t>10/12/2020</a:t>
            </a:fld>
            <a:endParaRPr lang="en-US"/>
          </a:p>
        </p:txBody>
      </p:sp>
      <p:sp>
        <p:nvSpPr>
          <p:cNvPr id="9" name="Slide Number Placeholder 8"/>
          <p:cNvSpPr>
            <a:spLocks noGrp="1"/>
          </p:cNvSpPr>
          <p:nvPr>
            <p:ph type="sldNum" sz="quarter" idx="12"/>
          </p:nvPr>
        </p:nvSpPr>
        <p:spPr/>
        <p:txBody>
          <a:bodyPr/>
          <a:lstStyle/>
          <a:p>
            <a:fld id="{277041B7-0F16-468A-A8B0-EB5860160EC2}" type="slidenum">
              <a:rPr lang="en-US" smtClean="0"/>
              <a:pPr/>
              <a:t>‹#›</a:t>
            </a:fld>
            <a:endParaRPr lang="en-US"/>
          </a:p>
        </p:txBody>
      </p:sp>
    </p:spTree>
    <p:extLst>
      <p:ext uri="{BB962C8B-B14F-4D97-AF65-F5344CB8AC3E}">
        <p14:creationId xmlns="" xmlns:p14="http://schemas.microsoft.com/office/powerpoint/2010/main" val="814620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defTabSz="914400" rtl="1" eaLnBrk="1" latinLnBrk="0" hangingPunct="1">
              <a:lnSpc>
                <a:spcPct val="90000"/>
              </a:lnSpc>
              <a:spcBef>
                <a:spcPct val="0"/>
              </a:spcBef>
              <a:buNone/>
              <a:defRPr lang="en-US" sz="4400" b="1" kern="1200" dirty="0">
                <a:solidFill>
                  <a:schemeClr val="bg1"/>
                </a:solidFill>
                <a:latin typeface="+mj-lt"/>
                <a:ea typeface="+mj-ea"/>
                <a:cs typeface="B Mitra" panose="00000400000000000000" pitchFamily="2" charset="-78"/>
              </a:defRPr>
            </a:lvl1pPr>
          </a:lstStyle>
          <a:p>
            <a:r>
              <a:rPr lang="en-US" dirty="0"/>
              <a:t>Click to edit Master title style</a:t>
            </a:r>
          </a:p>
        </p:txBody>
      </p:sp>
      <p:sp>
        <p:nvSpPr>
          <p:cNvPr id="3" name="Date Placeholder 2"/>
          <p:cNvSpPr>
            <a:spLocks noGrp="1"/>
          </p:cNvSpPr>
          <p:nvPr>
            <p:ph type="dt" sz="half" idx="10"/>
          </p:nvPr>
        </p:nvSpPr>
        <p:spPr>
          <a:xfrm>
            <a:off x="838200" y="6356350"/>
            <a:ext cx="2755900" cy="365125"/>
          </a:xfrm>
          <a:prstGeom prst="rect">
            <a:avLst/>
          </a:prstGeom>
        </p:spPr>
        <p:txBody>
          <a:bodyPr/>
          <a:lstStyle/>
          <a:p>
            <a:fld id="{B2741CA7-E595-474D-9B21-4672CF2860D0}" type="datetimeFigureOut">
              <a:rPr lang="en-US" smtClean="0"/>
              <a:pPr/>
              <a:t>10/12/2020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277041B7-0F16-468A-A8B0-EB5860160EC2}" type="slidenum">
              <a:rPr lang="en-US" smtClean="0"/>
              <a:pPr/>
              <a:t>‹#›</a:t>
            </a:fld>
            <a:endParaRPr lang="en-US"/>
          </a:p>
        </p:txBody>
      </p:sp>
    </p:spTree>
    <p:extLst>
      <p:ext uri="{BB962C8B-B14F-4D97-AF65-F5344CB8AC3E}">
        <p14:creationId xmlns="" xmlns:p14="http://schemas.microsoft.com/office/powerpoint/2010/main" val="172048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55900" cy="365125"/>
          </a:xfrm>
          <a:prstGeom prst="rect">
            <a:avLst/>
          </a:prstGeom>
        </p:spPr>
        <p:txBody>
          <a:bodyPr/>
          <a:lstStyle/>
          <a:p>
            <a:fld id="{B2741CA7-E595-474D-9B21-4672CF2860D0}" type="datetimeFigureOut">
              <a:rPr lang="en-US" smtClean="0"/>
              <a:pPr/>
              <a:t>10/12/2020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77041B7-0F16-468A-A8B0-EB5860160EC2}" type="slidenum">
              <a:rPr lang="en-US" smtClean="0"/>
              <a:pPr/>
              <a:t>‹#›</a:t>
            </a:fld>
            <a:endParaRPr lang="en-US"/>
          </a:p>
        </p:txBody>
      </p:sp>
    </p:spTree>
    <p:extLst>
      <p:ext uri="{BB962C8B-B14F-4D97-AF65-F5344CB8AC3E}">
        <p14:creationId xmlns="" xmlns:p14="http://schemas.microsoft.com/office/powerpoint/2010/main" val="3674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55900" cy="365125"/>
          </a:xfrm>
          <a:prstGeom prst="rect">
            <a:avLst/>
          </a:prstGeom>
        </p:spPr>
        <p:txBody>
          <a:bodyPr/>
          <a:lstStyle/>
          <a:p>
            <a:fld id="{B2741CA7-E595-474D-9B21-4672CF2860D0}" type="datetimeFigureOut">
              <a:rPr lang="en-US" smtClean="0"/>
              <a:pPr/>
              <a:t>10/12/2020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77041B7-0F16-468A-A8B0-EB5860160EC2}" type="slidenum">
              <a:rPr lang="en-US" smtClean="0"/>
              <a:pPr/>
              <a:t>‹#›</a:t>
            </a:fld>
            <a:endParaRPr lang="en-US"/>
          </a:p>
        </p:txBody>
      </p:sp>
    </p:spTree>
    <p:extLst>
      <p:ext uri="{BB962C8B-B14F-4D97-AF65-F5344CB8AC3E}">
        <p14:creationId xmlns="" xmlns:p14="http://schemas.microsoft.com/office/powerpoint/2010/main" val="296689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55900" cy="365125"/>
          </a:xfrm>
          <a:prstGeom prst="rect">
            <a:avLst/>
          </a:prstGeom>
        </p:spPr>
        <p:txBody>
          <a:bodyPr/>
          <a:lstStyle/>
          <a:p>
            <a:fld id="{B2741CA7-E595-474D-9B21-4672CF2860D0}" type="datetimeFigureOut">
              <a:rPr lang="en-US" smtClean="0"/>
              <a:pPr/>
              <a:t>10/12/2020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77041B7-0F16-468A-A8B0-EB5860160EC2}" type="slidenum">
              <a:rPr lang="en-US" smtClean="0"/>
              <a:pPr/>
              <a:t>‹#›</a:t>
            </a:fld>
            <a:endParaRPr lang="en-US"/>
          </a:p>
        </p:txBody>
      </p:sp>
    </p:spTree>
    <p:extLst>
      <p:ext uri="{BB962C8B-B14F-4D97-AF65-F5344CB8AC3E}">
        <p14:creationId xmlns="" xmlns:p14="http://schemas.microsoft.com/office/powerpoint/2010/main" val="535872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185946"/>
            <a:ext cx="12192000" cy="1351067"/>
          </a:xfrm>
          <a:prstGeom prst="rect">
            <a:avLst/>
          </a:prstGeom>
        </p:spPr>
      </p:pic>
      <p:sp>
        <p:nvSpPr>
          <p:cNvPr id="2" name="Title Placeholder 1"/>
          <p:cNvSpPr>
            <a:spLocks noGrp="1"/>
          </p:cNvSpPr>
          <p:nvPr>
            <p:ph type="title"/>
          </p:nvPr>
        </p:nvSpPr>
        <p:spPr>
          <a:xfrm>
            <a:off x="2578100" y="185946"/>
            <a:ext cx="89154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209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041B7-0F16-468A-A8B0-EB5860160EC2}" type="slidenum">
              <a:rPr lang="en-US" smtClean="0"/>
              <a:pPr/>
              <a:t>‹#›</a:t>
            </a:fld>
            <a:endParaRPr lang="en-US"/>
          </a:p>
        </p:txBody>
      </p:sp>
      <p:sp>
        <p:nvSpPr>
          <p:cNvPr id="8" name="Footer Placeholder 4"/>
          <p:cNvSpPr txBox="1">
            <a:spLocks/>
          </p:cNvSpPr>
          <p:nvPr userDrawn="1"/>
        </p:nvSpPr>
        <p:spPr>
          <a:xfrm>
            <a:off x="4038600" y="6457950"/>
            <a:ext cx="4114800" cy="365125"/>
          </a:xfrm>
          <a:prstGeom prst="rect">
            <a:avLst/>
          </a:prstGeom>
        </p:spPr>
        <p:txBody>
          <a:bodyPr/>
          <a:lstStyle>
            <a:defPPr>
              <a:defRPr lang="en-US"/>
            </a:defPPr>
            <a:lvl1pPr marL="0" algn="l" defTabSz="914400" rtl="0" eaLnBrk="1" latinLnBrk="0" hangingPunct="1">
              <a:defRPr sz="1400" b="0" kern="1200">
                <a:solidFill>
                  <a:srgbClr val="004568"/>
                </a:solidFill>
                <a:latin typeface="+mn-lt"/>
                <a:ea typeface="+mn-ea"/>
                <a:cs typeface="B Titr" panose="00000700000000000000"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a:t>راهنمای کشوری مراقبت و درمان عفونت های آمیزشی، 1399</a:t>
            </a:r>
            <a:endParaRPr lang="en-US" dirty="0"/>
          </a:p>
        </p:txBody>
      </p:sp>
    </p:spTree>
    <p:extLst>
      <p:ext uri="{BB962C8B-B14F-4D97-AF65-F5344CB8AC3E}">
        <p14:creationId xmlns="" xmlns:p14="http://schemas.microsoft.com/office/powerpoint/2010/main" val="1193044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lang="en-US" sz="4400" b="1" kern="1200" dirty="0">
          <a:solidFill>
            <a:schemeClr val="bg1"/>
          </a:solidFill>
          <a:latin typeface="+mj-lt"/>
          <a:ea typeface="+mj-ea"/>
          <a:cs typeface="B Mitra" panose="00000400000000000000" pitchFamily="2" charset="-78"/>
        </a:defRPr>
      </a:lvl1pPr>
    </p:titleStyle>
    <p:bodyStyle>
      <a:lvl1pPr marL="228600" indent="-228600" algn="r" defTabSz="914400" rtl="1" eaLnBrk="1" latinLnBrk="0" hangingPunct="1">
        <a:lnSpc>
          <a:spcPct val="90000"/>
        </a:lnSpc>
        <a:spcBef>
          <a:spcPts val="1000"/>
        </a:spcBef>
        <a:buClr>
          <a:srgbClr val="40024A"/>
        </a:buClr>
        <a:buFont typeface="Webdings" panose="05030102010509060703" pitchFamily="18" charset="2"/>
        <a:buChar char=""/>
        <a:defRPr lang="en-US" sz="3200" b="1" kern="1200" dirty="0" smtClean="0">
          <a:solidFill>
            <a:srgbClr val="004568"/>
          </a:solidFill>
          <a:latin typeface="+mn-lt"/>
          <a:ea typeface="+mn-ea"/>
          <a:cs typeface="B Mitra" panose="00000400000000000000" pitchFamily="2" charset="-78"/>
        </a:defRPr>
      </a:lvl1pPr>
      <a:lvl2pPr marL="685800" indent="-228600" algn="r" defTabSz="914400" rtl="1" eaLnBrk="1" latinLnBrk="0" hangingPunct="1">
        <a:lnSpc>
          <a:spcPct val="90000"/>
        </a:lnSpc>
        <a:spcBef>
          <a:spcPts val="500"/>
        </a:spcBef>
        <a:buClr>
          <a:srgbClr val="40024A"/>
        </a:buClr>
        <a:buFont typeface="Webdings" panose="05030102010509060703" pitchFamily="18" charset="2"/>
        <a:buChar char=""/>
        <a:defRPr lang="en-US" sz="2800" b="1" kern="1200" dirty="0" smtClean="0">
          <a:solidFill>
            <a:srgbClr val="004568"/>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Clr>
          <a:srgbClr val="40024A"/>
        </a:buClr>
        <a:buFont typeface="Webdings" panose="05030102010509060703" pitchFamily="18" charset="2"/>
        <a:buChar char=""/>
        <a:defRPr lang="en-US" sz="2400" b="1" kern="1200" dirty="0" smtClean="0">
          <a:solidFill>
            <a:srgbClr val="004568"/>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Clr>
          <a:srgbClr val="40024A"/>
        </a:buClr>
        <a:buFont typeface="Webdings" panose="05030102010509060703" pitchFamily="18" charset="2"/>
        <a:buChar char=""/>
        <a:defRPr lang="en-US" sz="2000" b="1" kern="1200" dirty="0" smtClean="0">
          <a:solidFill>
            <a:srgbClr val="004568"/>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Clr>
          <a:srgbClr val="40024A"/>
        </a:buClr>
        <a:buFont typeface="Webdings" panose="05030102010509060703" pitchFamily="18" charset="2"/>
        <a:buChar char=""/>
        <a:defRPr lang="en-US" sz="1800" b="1" kern="1200" dirty="0">
          <a:solidFill>
            <a:srgbClr val="004568"/>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70757"/>
            <a:ext cx="10363200" cy="1015999"/>
          </a:xfrm>
          <a:solidFill>
            <a:schemeClr val="accent3">
              <a:lumMod val="40000"/>
              <a:lumOff val="60000"/>
            </a:schemeClr>
          </a:solidFill>
        </p:spPr>
        <p:txBody>
          <a:bodyPr/>
          <a:lstStyle/>
          <a:p>
            <a:r>
              <a:rPr lang="fa-IR" dirty="0" smtClean="0">
                <a:solidFill>
                  <a:srgbClr val="FF0000"/>
                </a:solidFill>
                <a:cs typeface="B Titr" pitchFamily="2" charset="-78"/>
              </a:rPr>
              <a:t>زگیل تناسلی</a:t>
            </a:r>
            <a:endParaRPr lang="en-US" dirty="0">
              <a:solidFill>
                <a:srgbClr val="FF0000"/>
              </a:solidFill>
              <a:cs typeface="B Titr" pitchFamily="2" charset="-78"/>
            </a:endParaRPr>
          </a:p>
        </p:txBody>
      </p:sp>
      <p:sp>
        <p:nvSpPr>
          <p:cNvPr id="3" name="Subtitle 2"/>
          <p:cNvSpPr>
            <a:spLocks noGrp="1"/>
          </p:cNvSpPr>
          <p:nvPr>
            <p:ph type="subTitle" idx="1"/>
          </p:nvPr>
        </p:nvSpPr>
        <p:spPr/>
        <p:txBody>
          <a:bodyPr/>
          <a:lstStyle/>
          <a:p>
            <a:r>
              <a:rPr lang="fa-IR" dirty="0" smtClean="0">
                <a:cs typeface="B Titr" pitchFamily="2" charset="-78"/>
              </a:rPr>
              <a:t>دکتر طاهره سوری</a:t>
            </a:r>
          </a:p>
          <a:p>
            <a:r>
              <a:rPr lang="fa-IR" dirty="0" smtClean="0">
                <a:cs typeface="B Titr" pitchFamily="2" charset="-78"/>
              </a:rPr>
              <a:t>متخصص بیماریهای عفونی</a:t>
            </a:r>
          </a:p>
          <a:p>
            <a:r>
              <a:rPr lang="fa-IR" dirty="0" smtClean="0">
                <a:cs typeface="B Titr" pitchFamily="2" charset="-78"/>
              </a:rPr>
              <a:t>دانشیار دانشگاه علوم پزشکی تهران</a:t>
            </a:r>
            <a:endParaRPr lang="en-US" dirty="0">
              <a:cs typeface="B Tit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rt1"/>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188178" y="2043289"/>
            <a:ext cx="4899378" cy="3851893"/>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My Documents\MEDAL\MEDAL\Male HPV.jpg"/>
          <p:cNvPicPr>
            <a:picLocks noGrp="1"/>
          </p:cNvPicPr>
          <p:nvPr>
            <p:ph idx="1"/>
          </p:nvPr>
        </p:nvPicPr>
        <p:blipFill>
          <a:blip r:embed="rId2" cstate="print"/>
          <a:srcRect/>
          <a:stretch>
            <a:fillRect/>
          </a:stretch>
        </p:blipFill>
        <p:spPr bwMode="auto">
          <a:xfrm>
            <a:off x="3307644" y="1546578"/>
            <a:ext cx="6005689" cy="4579586"/>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normAutofit/>
          </a:bodyPr>
          <a:lstStyle/>
          <a:p>
            <a:pPr algn="ctr"/>
            <a:r>
              <a:rPr lang="fa-IR" b="1" dirty="0" smtClean="0">
                <a:cs typeface="B Titr" pitchFamily="2" charset="-78"/>
              </a:rPr>
              <a:t>پیشگیری </a:t>
            </a:r>
            <a:r>
              <a:rPr lang="en-US" dirty="0" smtClean="0">
                <a:cs typeface="B Titr" pitchFamily="2" charset="-78"/>
              </a:rPr>
              <a:t/>
            </a:r>
            <a:br>
              <a:rPr lang="en-US" dirty="0" smtClean="0">
                <a:cs typeface="B Titr" pitchFamily="2" charset="-78"/>
              </a:rPr>
            </a:br>
            <a:endParaRPr lang="en-US" dirty="0">
              <a:cs typeface="B Titr" pitchFamily="2" charset="-78"/>
            </a:endParaRPr>
          </a:p>
        </p:txBody>
      </p:sp>
      <p:sp>
        <p:nvSpPr>
          <p:cNvPr id="3" name="Content Placeholder 2"/>
          <p:cNvSpPr>
            <a:spLocks noGrp="1"/>
          </p:cNvSpPr>
          <p:nvPr>
            <p:ph idx="1"/>
          </p:nvPr>
        </p:nvSpPr>
        <p:spPr/>
        <p:txBody>
          <a:bodyPr>
            <a:normAutofit/>
          </a:bodyPr>
          <a:lstStyle/>
          <a:p>
            <a:pPr algn="just" rtl="1"/>
            <a:r>
              <a:rPr lang="fa-IR" dirty="0" smtClean="0">
                <a:cs typeface="B Titr" pitchFamily="2" charset="-78"/>
              </a:rPr>
              <a:t>قابل اعتمادترین روش برای پیشگیری از ابتلا به </a:t>
            </a:r>
            <a:r>
              <a:rPr lang="en-US" dirty="0" smtClean="0">
                <a:cs typeface="B Titr" pitchFamily="2" charset="-78"/>
              </a:rPr>
              <a:t>HPV</a:t>
            </a:r>
            <a:r>
              <a:rPr lang="fa-IR" dirty="0" smtClean="0">
                <a:cs typeface="B Titr" pitchFamily="2" charset="-78"/>
              </a:rPr>
              <a:t>خویشتن داری در افراد مجرد و وفاداری به همسر در افراد متاهل است. </a:t>
            </a:r>
            <a:endParaRPr lang="en-US" dirty="0" smtClean="0">
              <a:cs typeface="B Titr" pitchFamily="2" charset="-78"/>
            </a:endParaRPr>
          </a:p>
          <a:p>
            <a:pPr algn="just" rtl="1"/>
            <a:endParaRPr lang="en-US" dirty="0" smtClean="0">
              <a:cs typeface="B Titr" pitchFamily="2" charset="-78"/>
            </a:endParaRPr>
          </a:p>
          <a:p>
            <a:pPr algn="just" rtl="1"/>
            <a:r>
              <a:rPr lang="fa-IR" dirty="0" smtClean="0">
                <a:cs typeface="B Titr" pitchFamily="2" charset="-78"/>
              </a:rPr>
              <a:t>استفاده صحیح و همیشگی از کاندوم  و محدود کردن شرکای جنسی میتواند خطر ابتلا را کاهش دهد ولی به طور کامل پیشگیری کننده نمی باشند.</a:t>
            </a:r>
            <a:endParaRPr lang="en-US" dirty="0" smtClean="0">
              <a:cs typeface="B Titr" pitchFamily="2" charset="-78"/>
            </a:endParaRPr>
          </a:p>
          <a:p>
            <a:pPr algn="just" rtl="1"/>
            <a:endParaRPr lang="en-US" dirty="0" smtClean="0">
              <a:cs typeface="B Titr" pitchFamily="2" charset="-78"/>
            </a:endParaRPr>
          </a:p>
          <a:p>
            <a:pPr algn="just" rtl="1"/>
            <a:endParaRPr lang="en-US" dirty="0" smtClean="0">
              <a:cs typeface="B Titr" pitchFamily="2" charset="-78"/>
            </a:endParaRPr>
          </a:p>
          <a:p>
            <a:pPr algn="just"/>
            <a:endParaRPr lang="en-US" dirty="0">
              <a:cs typeface="B Titr"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25600"/>
            <a:ext cx="10972800" cy="4500564"/>
          </a:xfrm>
        </p:spPr>
        <p:txBody>
          <a:bodyPr>
            <a:normAutofit lnSpcReduction="10000"/>
          </a:bodyPr>
          <a:lstStyle/>
          <a:p>
            <a:pPr algn="just" rtl="1"/>
            <a:r>
              <a:rPr lang="fa-IR" dirty="0" smtClean="0">
                <a:cs typeface="B Titr" pitchFamily="2" charset="-78"/>
              </a:rPr>
              <a:t>در حال حاضر برای پیشگیری از ابتلا به </a:t>
            </a:r>
            <a:r>
              <a:rPr lang="en-US" dirty="0" smtClean="0">
                <a:cs typeface="B Titr" pitchFamily="2" charset="-78"/>
              </a:rPr>
              <a:t>HPV</a:t>
            </a:r>
            <a:r>
              <a:rPr lang="fa-IR" dirty="0" smtClean="0">
                <a:cs typeface="B Titr" pitchFamily="2" charset="-78"/>
              </a:rPr>
              <a:t> دو نوع  واکسن موجود می باشد.</a:t>
            </a:r>
          </a:p>
          <a:p>
            <a:pPr algn="just" rtl="1"/>
            <a:endParaRPr lang="fa-IR" dirty="0" smtClean="0">
              <a:cs typeface="B Titr" pitchFamily="2" charset="-78"/>
            </a:endParaRPr>
          </a:p>
          <a:p>
            <a:pPr lvl="1" algn="just" rtl="1"/>
            <a:r>
              <a:rPr lang="fa-IR" dirty="0" smtClean="0">
                <a:cs typeface="B Titr" pitchFamily="2" charset="-78"/>
              </a:rPr>
              <a:t> واکسن دوظرفیتی سرواریکس که بیشتر با هدف پیشگیری از ابتلا به تایپ 16 و 18 ویروس است که 70% سرطانهای دهانه رحم  با ابن دو تیپ ارتباط دارند.</a:t>
            </a:r>
            <a:endParaRPr lang="en-US" dirty="0" smtClean="0">
              <a:cs typeface="B Titr" pitchFamily="2" charset="-78"/>
            </a:endParaRPr>
          </a:p>
          <a:p>
            <a:pPr lvl="1" algn="just" rtl="1"/>
            <a:endParaRPr lang="en-US" dirty="0" smtClean="0">
              <a:cs typeface="B Titr" pitchFamily="2" charset="-78"/>
            </a:endParaRPr>
          </a:p>
          <a:p>
            <a:pPr lvl="1" algn="just" rtl="1"/>
            <a:r>
              <a:rPr lang="fa-IR" dirty="0" smtClean="0">
                <a:cs typeface="B Titr" pitchFamily="2" charset="-78"/>
              </a:rPr>
              <a:t>واکسن 4 ظرفیتی گارداسیل که علیه چهار تیپ 11 و 6 و 16 و 18 محافظت میکند.</a:t>
            </a:r>
          </a:p>
          <a:p>
            <a:pPr lvl="1" algn="just" rtl="1"/>
            <a:endParaRPr lang="fa-IR" dirty="0" smtClean="0">
              <a:cs typeface="B Titr" pitchFamily="2" charset="-78"/>
            </a:endParaRPr>
          </a:p>
          <a:p>
            <a:pPr lvl="1" algn="just" rtl="1"/>
            <a:r>
              <a:rPr lang="fa-IR" dirty="0" smtClean="0">
                <a:cs typeface="B Titr" pitchFamily="2" charset="-78"/>
              </a:rPr>
              <a:t> البته یک نوع واکسن 9 ظرفیتی هم اخیرا  برای پیشگیری از 9 تیپ (6و 11و 16و18و 31 و 33و 45 و 52 و 58) تولید شده است </a:t>
            </a:r>
            <a:endParaRPr lang="en-US" dirty="0" smtClean="0">
              <a:cs typeface="B Titr" pitchFamily="2" charset="-78"/>
            </a:endParaRPr>
          </a:p>
          <a:p>
            <a:pPr algn="just"/>
            <a:endParaRPr lang="en-US" dirty="0">
              <a:cs typeface="B Tit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82044"/>
            <a:ext cx="10972800" cy="4444120"/>
          </a:xfrm>
        </p:spPr>
        <p:txBody>
          <a:bodyPr>
            <a:normAutofit/>
          </a:bodyPr>
          <a:lstStyle/>
          <a:p>
            <a:pPr algn="just" rtl="1"/>
            <a:endParaRPr lang="fa-IR" dirty="0" smtClean="0">
              <a:cs typeface="B Titr" pitchFamily="2" charset="-78"/>
            </a:endParaRPr>
          </a:p>
          <a:p>
            <a:pPr algn="just" rtl="1"/>
            <a:endParaRPr lang="fa-IR" dirty="0" smtClean="0">
              <a:cs typeface="B Titr" pitchFamily="2" charset="-78"/>
            </a:endParaRPr>
          </a:p>
          <a:p>
            <a:pPr algn="just" rtl="1"/>
            <a:r>
              <a:rPr lang="fa-IR" dirty="0" smtClean="0">
                <a:cs typeface="B Titr" pitchFamily="2" charset="-78"/>
              </a:rPr>
              <a:t>واکسن برای دختران 11-12 سال توصیه میشود و میتوان از سن 9 سالگی واکسیناسیون را شروع کرد. </a:t>
            </a:r>
            <a:endParaRPr lang="en-US" dirty="0" smtClean="0">
              <a:cs typeface="B Titr" pitchFamily="2" charset="-78"/>
            </a:endParaRPr>
          </a:p>
          <a:p>
            <a:pPr algn="just" rtl="1"/>
            <a:endParaRPr lang="en-US" dirty="0" smtClean="0">
              <a:cs typeface="B Titr" pitchFamily="2" charset="-78"/>
            </a:endParaRPr>
          </a:p>
          <a:p>
            <a:pPr algn="just" rtl="1"/>
            <a:r>
              <a:rPr lang="fa-IR" dirty="0" smtClean="0">
                <a:cs typeface="B Titr" pitchFamily="2" charset="-78"/>
              </a:rPr>
              <a:t>واکسن بیشترین اثربخشی را در شرایطی دارد که قبل از شروع فعالیت جنسی دریافت شده باشد.</a:t>
            </a:r>
          </a:p>
          <a:p>
            <a:pPr algn="just" rtl="1"/>
            <a:endParaRPr lang="fa-IR" dirty="0" smtClean="0">
              <a:cs typeface="B Titr" pitchFamily="2" charset="-78"/>
            </a:endParaRPr>
          </a:p>
          <a:p>
            <a:pPr algn="just" rtl="1"/>
            <a:endParaRPr lang="en-US" dirty="0" smtClean="0">
              <a:cs typeface="B Titr" pitchFamily="2" charset="-78"/>
            </a:endParaRPr>
          </a:p>
          <a:p>
            <a:pPr algn="just" rtl="1"/>
            <a:endParaRPr lang="en-US" dirty="0">
              <a:cs typeface="B Titr"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99732"/>
            <a:ext cx="10972800" cy="4026431"/>
          </a:xfrm>
        </p:spPr>
        <p:txBody>
          <a:bodyPr/>
          <a:lstStyle/>
          <a:p>
            <a:pPr algn="just" rtl="1"/>
            <a:r>
              <a:rPr lang="fa-IR" dirty="0" smtClean="0">
                <a:cs typeface="B Titr" pitchFamily="2" charset="-78"/>
              </a:rPr>
              <a:t>برای زنان و دخترانی که قبل از سن 13-26 سال واکسن دریافت نکرده اند و یا واکسیناسیونشان کامل نیست نیز توصیه میگردد.</a:t>
            </a:r>
            <a:endParaRPr lang="en-US" dirty="0" smtClean="0">
              <a:cs typeface="B Titr" pitchFamily="2" charset="-78"/>
            </a:endParaRPr>
          </a:p>
          <a:p>
            <a:pPr algn="just" rtl="1"/>
            <a:endParaRPr lang="en-US" dirty="0" smtClean="0">
              <a:cs typeface="B Titr" pitchFamily="2" charset="-78"/>
            </a:endParaRPr>
          </a:p>
          <a:p>
            <a:pPr algn="just" rtl="1"/>
            <a:r>
              <a:rPr lang="fa-IR" dirty="0" smtClean="0">
                <a:cs typeface="B Titr" pitchFamily="2" charset="-78"/>
              </a:rPr>
              <a:t> واکسن چهار ظرفیتی و نه ظرفیتی برای پسران و مردان </a:t>
            </a:r>
            <a:r>
              <a:rPr lang="fa-IR" dirty="0" smtClean="0">
                <a:cs typeface="B Titr" pitchFamily="2" charset="-78"/>
              </a:rPr>
              <a:t>21-13سال </a:t>
            </a:r>
            <a:r>
              <a:rPr lang="fa-IR" dirty="0" smtClean="0">
                <a:cs typeface="B Titr" pitchFamily="2" charset="-78"/>
              </a:rPr>
              <a:t>توصیه میگردد و میتوانند از 9 سالگی هم شروع نماینداین واکسنها برای زنان حامله توصیه نمیشود. </a:t>
            </a:r>
            <a:endParaRPr lang="en-US" dirty="0" smtClean="0">
              <a:cs typeface="B Titr" pitchFamily="2" charset="-78"/>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17511"/>
            <a:ext cx="10972800" cy="4308653"/>
          </a:xfrm>
        </p:spPr>
        <p:txBody>
          <a:bodyPr>
            <a:normAutofit/>
          </a:bodyPr>
          <a:lstStyle/>
          <a:p>
            <a:pPr algn="just" rtl="1"/>
            <a:endParaRPr lang="fa-IR" dirty="0" smtClean="0">
              <a:cs typeface="B Titr" pitchFamily="2" charset="-78"/>
            </a:endParaRPr>
          </a:p>
          <a:p>
            <a:pPr algn="just" rtl="1"/>
            <a:r>
              <a:rPr lang="fa-IR" dirty="0" smtClean="0">
                <a:cs typeface="B Titr" pitchFamily="2" charset="-78"/>
              </a:rPr>
              <a:t>در کشورهای غربی با توجه به اینکه شروع فعالیت جنسی درسنین پایین تر می باشد معمولا  برای زنان و مردان بالای 26 سال واکسن توصیه نمیشود.</a:t>
            </a:r>
            <a:endParaRPr lang="en-US" dirty="0" smtClean="0">
              <a:cs typeface="B Titr" pitchFamily="2" charset="-78"/>
            </a:endParaRPr>
          </a:p>
          <a:p>
            <a:pPr algn="just" rtl="1"/>
            <a:endParaRPr lang="en-US" dirty="0" smtClean="0">
              <a:cs typeface="B Titr" pitchFamily="2" charset="-78"/>
            </a:endParaRPr>
          </a:p>
          <a:p>
            <a:pPr algn="just" rtl="1"/>
            <a:r>
              <a:rPr lang="fa-IR" dirty="0" smtClean="0">
                <a:cs typeface="B Titr" pitchFamily="2" charset="-78"/>
              </a:rPr>
              <a:t> واکسن </a:t>
            </a:r>
            <a:r>
              <a:rPr lang="en-US" dirty="0" smtClean="0">
                <a:cs typeface="B Titr" pitchFamily="2" charset="-78"/>
              </a:rPr>
              <a:t>HPV</a:t>
            </a:r>
            <a:r>
              <a:rPr lang="fa-IR" dirty="0" smtClean="0">
                <a:cs typeface="B Titr" pitchFamily="2" charset="-78"/>
              </a:rPr>
              <a:t>میتواند برای افراد صرف نظر از داشتن سابقه زگیل تناسلی یا پاپ اسمیر غیر طبیعی یا ضایعات پیش سرطانی ناحیه مقعدی –تناسلی تزریق گردد.</a:t>
            </a:r>
            <a:endParaRPr lang="en-US" dirty="0" smtClean="0">
              <a:cs typeface="B Titr" pitchFamily="2" charset="-78"/>
            </a:endParaRPr>
          </a:p>
          <a:p>
            <a:pPr algn="just" rtl="1"/>
            <a:endParaRPr lang="fa-IR" dirty="0" smtClean="0">
              <a:cs typeface="B Titr" pitchFamily="2" charset="-78"/>
            </a:endParaRPr>
          </a:p>
          <a:p>
            <a:pPr algn="just" rtl="1"/>
            <a:endParaRPr lang="fa-IR" dirty="0" smtClean="0">
              <a:cs typeface="B Titr" pitchFamily="2" charset="-78"/>
            </a:endParaRPr>
          </a:p>
          <a:p>
            <a:pPr algn="just" rtl="1"/>
            <a:endParaRPr lang="en-US" dirty="0">
              <a:cs typeface="B Titr"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14311"/>
            <a:ext cx="10972800" cy="4511853"/>
          </a:xfrm>
        </p:spPr>
        <p:txBody>
          <a:bodyPr>
            <a:normAutofit lnSpcReduction="10000"/>
          </a:bodyPr>
          <a:lstStyle/>
          <a:p>
            <a:pPr algn="just" rtl="1"/>
            <a:r>
              <a:rPr lang="fa-IR" dirty="0" smtClean="0">
                <a:cs typeface="B Titr" pitchFamily="2" charset="-78"/>
              </a:rPr>
              <a:t>همه این واکسنها در سه دُز تجویز میشوند که در یک دوره 6 ماهه کامل میگردد .</a:t>
            </a:r>
          </a:p>
          <a:p>
            <a:pPr algn="just" rtl="1"/>
            <a:endParaRPr lang="fa-IR" dirty="0" smtClean="0">
              <a:cs typeface="B Titr" pitchFamily="2" charset="-78"/>
            </a:endParaRPr>
          </a:p>
          <a:p>
            <a:pPr algn="just" rtl="1"/>
            <a:r>
              <a:rPr lang="fa-IR" dirty="0" smtClean="0">
                <a:cs typeface="B Titr" pitchFamily="2" charset="-78"/>
              </a:rPr>
              <a:t> نوبت دوم 1-2 ماه بعد از نوبت اول و نوبت سوم 6 ماه بعد از نوبت اول تجویز میشود.</a:t>
            </a:r>
          </a:p>
          <a:p>
            <a:pPr algn="just" rtl="1"/>
            <a:endParaRPr lang="fa-IR" dirty="0" smtClean="0">
              <a:cs typeface="B Titr" pitchFamily="2" charset="-78"/>
            </a:endParaRPr>
          </a:p>
          <a:p>
            <a:pPr algn="just" rtl="1"/>
            <a:r>
              <a:rPr lang="fa-IR" dirty="0" smtClean="0">
                <a:cs typeface="B Titr" pitchFamily="2" charset="-78"/>
              </a:rPr>
              <a:t>زنانی که علیه </a:t>
            </a:r>
            <a:r>
              <a:rPr lang="en-US" dirty="0" smtClean="0">
                <a:cs typeface="B Titr" pitchFamily="2" charset="-78"/>
              </a:rPr>
              <a:t>HPV</a:t>
            </a:r>
            <a:r>
              <a:rPr lang="fa-IR" dirty="0" smtClean="0">
                <a:cs typeface="B Titr" pitchFamily="2" charset="-78"/>
              </a:rPr>
              <a:t>واکسینه شده اند هم باید غربالگری روتین برای سرطان دهانه رحم را انجام دهند چرا که واکسن تمام تیپهای انکوژن </a:t>
            </a:r>
            <a:r>
              <a:rPr lang="en-US" dirty="0" smtClean="0">
                <a:cs typeface="B Titr" pitchFamily="2" charset="-78"/>
              </a:rPr>
              <a:t>HPV</a:t>
            </a:r>
            <a:r>
              <a:rPr lang="fa-IR" dirty="0" smtClean="0">
                <a:cs typeface="B Titr" pitchFamily="2" charset="-78"/>
              </a:rPr>
              <a:t> را پوشش نمی‌دهد.</a:t>
            </a:r>
            <a:endParaRPr lang="en-US" dirty="0" smtClean="0">
              <a:cs typeface="B Titr" pitchFamily="2" charset="-78"/>
            </a:endParaRPr>
          </a:p>
          <a:p>
            <a:pPr algn="just"/>
            <a:endParaRPr lang="en-US" dirty="0">
              <a:cs typeface="B Tit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10972800" cy="4447822"/>
          </a:xfrm>
          <a:solidFill>
            <a:schemeClr val="bg1"/>
          </a:solidFill>
        </p:spPr>
        <p:txBody>
          <a:bodyPr>
            <a:normAutofit/>
          </a:bodyPr>
          <a:lstStyle/>
          <a:p>
            <a:pPr algn="ctr" rtl="1">
              <a:buNone/>
            </a:pPr>
            <a:endParaRPr lang="fa-IR" b="1" i="1" dirty="0" smtClean="0">
              <a:cs typeface="B Titr" pitchFamily="2" charset="-78"/>
            </a:endParaRPr>
          </a:p>
          <a:p>
            <a:pPr algn="ctr" rtl="1">
              <a:buNone/>
            </a:pPr>
            <a:endParaRPr lang="fa-IR" b="1" i="1" dirty="0" smtClean="0">
              <a:cs typeface="B Titr" pitchFamily="2" charset="-78"/>
            </a:endParaRPr>
          </a:p>
          <a:p>
            <a:pPr algn="ctr" rtl="1">
              <a:buNone/>
            </a:pPr>
            <a:endParaRPr lang="fa-IR" b="1" i="1" dirty="0" smtClean="0">
              <a:cs typeface="B Titr" pitchFamily="2" charset="-78"/>
            </a:endParaRPr>
          </a:p>
          <a:p>
            <a:pPr algn="ctr" rtl="1">
              <a:buNone/>
            </a:pPr>
            <a:r>
              <a:rPr lang="fa-IR" b="1" i="1" dirty="0" smtClean="0">
                <a:cs typeface="B Titr" pitchFamily="2" charset="-78"/>
              </a:rPr>
              <a:t>"واکسن </a:t>
            </a:r>
            <a:r>
              <a:rPr lang="en-US" b="1" i="1" dirty="0" smtClean="0">
                <a:cs typeface="B Titr" pitchFamily="2" charset="-78"/>
              </a:rPr>
              <a:t>HPV</a:t>
            </a:r>
            <a:r>
              <a:rPr lang="fa-IR" b="1" i="1" dirty="0" smtClean="0">
                <a:cs typeface="B Titr" pitchFamily="2" charset="-78"/>
              </a:rPr>
              <a:t> موجود در کشور مورد تایید وزارت بهداشت بوده ولی با توجه به اینکه در برنامه واکسیناسیون کشوری کلیه واکسنها رایگان ارائه می شود . استفاده از واکسن در برنامه کشوری در حال بررسی است."</a:t>
            </a:r>
            <a:endParaRPr lang="en-US" dirty="0" smtClean="0">
              <a:cs typeface="B Titr" pitchFamily="2" charset="-78"/>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83644"/>
            <a:ext cx="10972800" cy="4617156"/>
          </a:xfrm>
          <a:solidFill>
            <a:schemeClr val="accent2">
              <a:lumMod val="40000"/>
              <a:lumOff val="60000"/>
            </a:schemeClr>
          </a:solidFill>
        </p:spPr>
        <p:txBody>
          <a:bodyPr>
            <a:normAutofit/>
          </a:bodyPr>
          <a:lstStyle/>
          <a:p>
            <a:pPr algn="ctr" rtl="1"/>
            <a:r>
              <a:rPr lang="fa-IR" b="1" dirty="0" smtClean="0">
                <a:solidFill>
                  <a:srgbClr val="FF0000"/>
                </a:solidFill>
                <a:cs typeface="B Titr" pitchFamily="2" charset="-78"/>
              </a:rPr>
              <a:t>در زنانی که واکسن </a:t>
            </a:r>
            <a:r>
              <a:rPr lang="en-US" b="1" dirty="0" smtClean="0">
                <a:solidFill>
                  <a:srgbClr val="FF0000"/>
                </a:solidFill>
                <a:cs typeface="B Titr" pitchFamily="2" charset="-78"/>
              </a:rPr>
              <a:t>HPV </a:t>
            </a:r>
            <a:r>
              <a:rPr lang="fa-IR" b="1" dirty="0" smtClean="0">
                <a:solidFill>
                  <a:srgbClr val="FF0000"/>
                </a:solidFill>
                <a:cs typeface="B Titr" pitchFamily="2" charset="-78"/>
              </a:rPr>
              <a:t> دریافت می‌کنند ، معاينة منظم سرويكس و پاپ‌اسمير تاکید می‌گردد.</a:t>
            </a:r>
            <a:r>
              <a:rPr lang="en-US" dirty="0" smtClean="0">
                <a:solidFill>
                  <a:srgbClr val="FF0000"/>
                </a:solidFill>
                <a:cs typeface="B Titr" pitchFamily="2" charset="-78"/>
              </a:rPr>
              <a:t/>
            </a:r>
            <a:br>
              <a:rPr lang="en-US" dirty="0" smtClean="0">
                <a:solidFill>
                  <a:srgbClr val="FF0000"/>
                </a:solidFill>
                <a:cs typeface="B Titr" pitchFamily="2" charset="-78"/>
              </a:rPr>
            </a:br>
            <a:endParaRPr lang="en-US"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smtClean="0">
                <a:cs typeface="B Titr" pitchFamily="2" charset="-78"/>
              </a:rPr>
              <a:t/>
            </a:r>
            <a:br>
              <a:rPr smtClean="0">
                <a:cs typeface="B Titr" pitchFamily="2" charset="-78"/>
              </a:rPr>
            </a:br>
            <a:r>
              <a:rPr smtClean="0">
                <a:cs typeface="B Titr" pitchFamily="2" charset="-78"/>
              </a:rPr>
              <a:t/>
            </a:r>
            <a:br>
              <a:rPr smtClean="0">
                <a:cs typeface="B Titr" pitchFamily="2" charset="-78"/>
              </a:rPr>
            </a:br>
            <a:r>
              <a:rPr lang="fa-IR" dirty="0" smtClean="0">
                <a:cs typeface="B Titr" pitchFamily="2" charset="-78"/>
              </a:rPr>
              <a:t>زگیل تناسلی</a:t>
            </a:r>
            <a:r>
              <a:rPr smtClean="0">
                <a:cs typeface="B Titr" pitchFamily="2" charset="-78"/>
              </a:rPr>
              <a:t/>
            </a:r>
            <a:br>
              <a:rPr smtClean="0">
                <a:cs typeface="B Titr" pitchFamily="2" charset="-78"/>
              </a:rPr>
            </a:br>
            <a:endParaRPr lang="en-US" dirty="0"/>
          </a:p>
        </p:txBody>
      </p:sp>
      <p:sp>
        <p:nvSpPr>
          <p:cNvPr id="3" name="Subtitle 2"/>
          <p:cNvSpPr>
            <a:spLocks noGrp="1"/>
          </p:cNvSpPr>
          <p:nvPr>
            <p:ph idx="1"/>
          </p:nvPr>
        </p:nvSpPr>
        <p:spPr/>
        <p:txBody>
          <a:bodyPr>
            <a:normAutofit/>
          </a:bodyPr>
          <a:lstStyle/>
          <a:p>
            <a:pPr algn="just">
              <a:buFont typeface="Arial" pitchFamily="34" charset="0"/>
              <a:buChar char="•"/>
            </a:pPr>
            <a:r>
              <a:rPr lang="fa-IR" dirty="0" smtClean="0">
                <a:cs typeface="B Titr" pitchFamily="2" charset="-78"/>
              </a:rPr>
              <a:t>زگیل تناسلی که به نام کوندیلوما آکومیناتا هم نامیده میشود توسط انواع متنوعی از ویروس </a:t>
            </a:r>
            <a:r>
              <a:rPr smtClean="0">
                <a:cs typeface="B Titr" pitchFamily="2" charset="-78"/>
              </a:rPr>
              <a:t>HPV</a:t>
            </a:r>
            <a:r>
              <a:rPr lang="fa-IR" dirty="0" smtClean="0">
                <a:cs typeface="B Titr" pitchFamily="2" charset="-78"/>
              </a:rPr>
              <a:t>ایجاد میشود. </a:t>
            </a:r>
            <a:endParaRPr smtClean="0">
              <a:cs typeface="B Titr" pitchFamily="2" charset="-78"/>
            </a:endParaRPr>
          </a:p>
          <a:p>
            <a:pPr algn="just">
              <a:buFont typeface="Arial" pitchFamily="34" charset="0"/>
              <a:buChar char="•"/>
            </a:pPr>
            <a:endParaRPr smtClean="0">
              <a:cs typeface="B Titr" pitchFamily="2" charset="-78"/>
            </a:endParaRPr>
          </a:p>
          <a:p>
            <a:pPr algn="just">
              <a:buFont typeface="Arial" pitchFamily="34" charset="0"/>
              <a:buChar char="•"/>
            </a:pPr>
            <a:r>
              <a:rPr lang="fa-IR" dirty="0" smtClean="0">
                <a:cs typeface="B Titr" pitchFamily="2" charset="-78"/>
              </a:rPr>
              <a:t>ويروس پاپيلوم انساني(</a:t>
            </a:r>
            <a:r>
              <a:rPr smtClean="0">
                <a:cs typeface="B Titr" pitchFamily="2" charset="-78"/>
              </a:rPr>
              <a:t>HPV</a:t>
            </a:r>
            <a:r>
              <a:rPr lang="fa-IR" dirty="0" smtClean="0">
                <a:cs typeface="B Titr" pitchFamily="2" charset="-78"/>
              </a:rPr>
              <a:t>) يك پاتوژن شايع منتقله از طريق تماس جنسي است.</a:t>
            </a:r>
            <a:endParaRPr smtClean="0">
              <a:cs typeface="B Titr" pitchFamily="2" charset="-78"/>
            </a:endParaRPr>
          </a:p>
          <a:p>
            <a:pPr algn="just">
              <a:buFont typeface="Arial" pitchFamily="34" charset="0"/>
              <a:buChar char="•"/>
            </a:pPr>
            <a:endParaRPr smtClean="0">
              <a:cs typeface="B Titr" pitchFamily="2" charset="-78"/>
            </a:endParaRPr>
          </a:p>
          <a:p>
            <a:pPr algn="just">
              <a:buFont typeface="Arial" pitchFamily="34" charset="0"/>
              <a:buChar char="•"/>
            </a:pPr>
            <a:r>
              <a:rPr lang="fa-IR" dirty="0" smtClean="0">
                <a:cs typeface="B Titr" pitchFamily="2" charset="-78"/>
              </a:rPr>
              <a:t> حدود 100 نوع  از این ویروس شناخته شده است که حدود 40 نوع آن میتواند بیماریهای ناحیه تناسلی ایجاد نماید.  </a:t>
            </a:r>
            <a:endParaRPr smtClean="0">
              <a:cs typeface="B Titr" pitchFamily="2" charset="-78"/>
            </a:endParaRPr>
          </a:p>
          <a:p>
            <a:pPr algn="just"/>
            <a:endParaRPr smtClean="0">
              <a:cs typeface="B Titr" pitchFamily="2" charset="-78"/>
            </a:endParaRPr>
          </a:p>
          <a:p>
            <a:endParaRPr lang="en-US" dirty="0"/>
          </a:p>
        </p:txBody>
      </p:sp>
    </p:spTree>
    <p:extLst>
      <p:ext uri="{BB962C8B-B14F-4D97-AF65-F5344CB8AC3E}">
        <p14:creationId xmlns="" xmlns:p14="http://schemas.microsoft.com/office/powerpoint/2010/main" val="77050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normAutofit/>
          </a:bodyPr>
          <a:lstStyle/>
          <a:p>
            <a:pPr algn="ctr"/>
            <a:r>
              <a:rPr lang="fa-IR" b="1" dirty="0" smtClean="0">
                <a:cs typeface="B Titr" pitchFamily="2" charset="-78"/>
              </a:rPr>
              <a:t>تشخیص</a:t>
            </a:r>
            <a:r>
              <a:rPr lang="en-US" dirty="0" smtClean="0">
                <a:cs typeface="B Titr" pitchFamily="2" charset="-78"/>
              </a:rPr>
              <a:t/>
            </a:r>
            <a:br>
              <a:rPr lang="en-US" dirty="0" smtClean="0">
                <a:cs typeface="B Titr" pitchFamily="2" charset="-78"/>
              </a:rPr>
            </a:br>
            <a:endParaRPr lang="en-US" dirty="0">
              <a:cs typeface="B Titr" pitchFamily="2" charset="-78"/>
            </a:endParaRPr>
          </a:p>
        </p:txBody>
      </p:sp>
      <p:sp>
        <p:nvSpPr>
          <p:cNvPr id="3" name="Content Placeholder 2"/>
          <p:cNvSpPr>
            <a:spLocks noGrp="1"/>
          </p:cNvSpPr>
          <p:nvPr>
            <p:ph idx="1"/>
          </p:nvPr>
        </p:nvSpPr>
        <p:spPr/>
        <p:txBody>
          <a:bodyPr/>
          <a:lstStyle/>
          <a:p>
            <a:pPr algn="just" rtl="1"/>
            <a:r>
              <a:rPr lang="fa-IR" dirty="0" smtClean="0">
                <a:cs typeface="B Titr" pitchFamily="2" charset="-78"/>
              </a:rPr>
              <a:t>تشخیص زگیل تناسلی اغلب بالینی است ولی میتوان در موارد مشکوک با انجام بیوپسی  به تشخیص قطعی رسید .</a:t>
            </a:r>
            <a:endParaRPr lang="en-US" dirty="0" smtClean="0">
              <a:cs typeface="B Titr" pitchFamily="2" charset="-78"/>
            </a:endParaRPr>
          </a:p>
          <a:p>
            <a:pPr algn="just" rtl="1"/>
            <a:endParaRPr lang="en-US" dirty="0" smtClean="0">
              <a:cs typeface="B Titr" pitchFamily="2" charset="-78"/>
            </a:endParaRPr>
          </a:p>
          <a:p>
            <a:pPr algn="just" rtl="1"/>
            <a:r>
              <a:rPr lang="fa-IR" dirty="0" smtClean="0">
                <a:cs typeface="B Titr" pitchFamily="2" charset="-78"/>
              </a:rPr>
              <a:t>آزمایش</a:t>
            </a:r>
            <a:r>
              <a:rPr lang="en-US" b="1" dirty="0" smtClean="0">
                <a:cs typeface="B Titr" pitchFamily="2" charset="-78"/>
              </a:rPr>
              <a:t>-PCRHPV</a:t>
            </a:r>
            <a:r>
              <a:rPr lang="fa-IR" dirty="0" smtClean="0">
                <a:cs typeface="B Titr" pitchFamily="2" charset="-78"/>
              </a:rPr>
              <a:t> برای تشخیص زگیل تناسلی توصیه نمیشود .</a:t>
            </a:r>
            <a:endParaRPr lang="en-US" dirty="0" smtClean="0">
              <a:cs typeface="B Titr" pitchFamily="2" charset="-78"/>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normAutofit/>
          </a:bodyPr>
          <a:lstStyle/>
          <a:p>
            <a:pPr algn="ctr"/>
            <a:r>
              <a:rPr lang="fa-IR" b="1" dirty="0" smtClean="0">
                <a:cs typeface="B Titr" pitchFamily="2" charset="-78"/>
              </a:rPr>
              <a:t>درمان</a:t>
            </a:r>
            <a:r>
              <a:rPr lang="en-US" dirty="0" smtClean="0">
                <a:cs typeface="B Titr" pitchFamily="2" charset="-78"/>
              </a:rPr>
              <a:t/>
            </a:r>
            <a:br>
              <a:rPr lang="en-US" dirty="0" smtClean="0">
                <a:cs typeface="B Titr" pitchFamily="2" charset="-78"/>
              </a:rPr>
            </a:br>
            <a:endParaRPr lang="en-US" dirty="0">
              <a:cs typeface="B Titr" pitchFamily="2" charset="-78"/>
            </a:endParaRPr>
          </a:p>
        </p:txBody>
      </p:sp>
      <p:sp>
        <p:nvSpPr>
          <p:cNvPr id="3" name="Content Placeholder 2"/>
          <p:cNvSpPr>
            <a:spLocks noGrp="1"/>
          </p:cNvSpPr>
          <p:nvPr>
            <p:ph idx="1"/>
          </p:nvPr>
        </p:nvSpPr>
        <p:spPr/>
        <p:txBody>
          <a:bodyPr>
            <a:normAutofit/>
          </a:bodyPr>
          <a:lstStyle/>
          <a:p>
            <a:pPr algn="just" rtl="1"/>
            <a:r>
              <a:rPr lang="fa-IR" dirty="0" smtClean="0">
                <a:cs typeface="B Titr" pitchFamily="2" charset="-78"/>
              </a:rPr>
              <a:t>هدف از درمان رفع ظاهری ضایعات است.</a:t>
            </a:r>
          </a:p>
          <a:p>
            <a:pPr algn="just" rtl="1"/>
            <a:endParaRPr lang="fa-IR" dirty="0" smtClean="0">
              <a:cs typeface="B Titr" pitchFamily="2" charset="-78"/>
            </a:endParaRPr>
          </a:p>
          <a:p>
            <a:pPr algn="just" rtl="1"/>
            <a:r>
              <a:rPr lang="fa-IR" dirty="0" smtClean="0">
                <a:cs typeface="B Titr" pitchFamily="2" charset="-78"/>
              </a:rPr>
              <a:t> اگر زگیل تناسلی بدون درمان هم رها شود ممکن است خودبخود  رفع شود ، بدون تغییر بماند و یا تعداد و اندازه اش افزایش یابد.</a:t>
            </a:r>
          </a:p>
          <a:p>
            <a:pPr algn="just" rtl="1"/>
            <a:endParaRPr lang="fa-IR" dirty="0" smtClean="0">
              <a:cs typeface="B Titr" pitchFamily="2" charset="-78"/>
            </a:endParaRPr>
          </a:p>
          <a:p>
            <a:pPr algn="just" rtl="1"/>
            <a:r>
              <a:rPr lang="fa-IR" dirty="0" smtClean="0">
                <a:cs typeface="B Titr" pitchFamily="2" charset="-78"/>
              </a:rPr>
              <a:t> درمان زگیل تناسلی به کاهش استرس روحی بیماران کمک میکند و  نگرانی بیمار را در خصوص شکل ظاهری زگیلها در ناحیه تناسلی اش  کاهش میدهد.</a:t>
            </a:r>
          </a:p>
          <a:p>
            <a:pPr algn="just" rtl="1"/>
            <a:endParaRPr lang="fa-IR" dirty="0" smtClean="0">
              <a:cs typeface="B Titr" pitchFamily="2" charset="-78"/>
            </a:endParaRPr>
          </a:p>
          <a:p>
            <a:pPr algn="just"/>
            <a:endParaRPr lang="en-US" dirty="0">
              <a:cs typeface="B Titr"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45771"/>
            <a:ext cx="10972800" cy="4580393"/>
          </a:xfrm>
        </p:spPr>
        <p:txBody>
          <a:bodyPr/>
          <a:lstStyle/>
          <a:p>
            <a:pPr algn="just" rtl="1"/>
            <a:endParaRPr lang="fa-IR" dirty="0" smtClean="0">
              <a:cs typeface="B Titr" pitchFamily="2" charset="-78"/>
            </a:endParaRPr>
          </a:p>
          <a:p>
            <a:pPr algn="just" rtl="1"/>
            <a:r>
              <a:rPr lang="fa-IR" dirty="0" smtClean="0">
                <a:cs typeface="B Titr" pitchFamily="2" charset="-78"/>
              </a:rPr>
              <a:t>زگیل تناسلی میتواند ظرف یکسال خودبخود رفع گردد.</a:t>
            </a:r>
          </a:p>
          <a:p>
            <a:pPr algn="just" rtl="1"/>
            <a:endParaRPr lang="fa-IR" dirty="0" smtClean="0">
              <a:cs typeface="B Titr" pitchFamily="2" charset="-78"/>
            </a:endParaRPr>
          </a:p>
          <a:p>
            <a:pPr algn="just" rtl="1"/>
            <a:r>
              <a:rPr lang="fa-IR" dirty="0" smtClean="0">
                <a:cs typeface="B Titr" pitchFamily="2" charset="-78"/>
              </a:rPr>
              <a:t> لذا میتوان در برخی بیماران بدون درمان بیمار را پیگیری نمود.</a:t>
            </a:r>
          </a:p>
          <a:p>
            <a:pPr algn="just" rtl="1"/>
            <a:endParaRPr lang="fa-IR" dirty="0" smtClean="0">
              <a:cs typeface="B Titr" pitchFamily="2" charset="-78"/>
            </a:endParaRPr>
          </a:p>
          <a:p>
            <a:pPr algn="just" rtl="1"/>
            <a:r>
              <a:rPr lang="fa-IR" dirty="0" smtClean="0">
                <a:cs typeface="B Titr" pitchFamily="2" charset="-78"/>
              </a:rPr>
              <a:t> درمانهایی که در حال حاضر برای زگیل تناسلی وجود دارد با رفع ضایعات عفونت زایی  را کاهش میدهد ولی ریشه کن نمیکند.</a:t>
            </a:r>
            <a:endParaRPr lang="en-US" dirty="0" smtClean="0">
              <a:cs typeface="B Titr" pitchFamily="2" charset="-78"/>
            </a:endParaRP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66257"/>
            <a:ext cx="10972800" cy="3959907"/>
          </a:xfrm>
        </p:spPr>
        <p:txBody>
          <a:bodyPr>
            <a:normAutofit/>
          </a:bodyPr>
          <a:lstStyle/>
          <a:p>
            <a:pPr algn="just" rtl="1"/>
            <a:r>
              <a:rPr lang="fa-IR" dirty="0" smtClean="0">
                <a:cs typeface="B Titr" pitchFamily="2" charset="-78"/>
              </a:rPr>
              <a:t>برای انتخاب روش درمانی برای زگیل تناسلی مواردی چون هزینه ،تبحر پزشک ، تمایل بیمار  عوارض جانبی ،محل ضایعه  تعداد و اندازه ضایعه و همکاری بیمار را باید در نظر گرفت.</a:t>
            </a:r>
            <a:endParaRPr lang="en-US" dirty="0" smtClean="0">
              <a:cs typeface="B Titr" pitchFamily="2" charset="-78"/>
            </a:endParaRPr>
          </a:p>
          <a:p>
            <a:pPr algn="just" rtl="1"/>
            <a:endParaRPr lang="en-US" dirty="0" smtClean="0">
              <a:cs typeface="B Titr" pitchFamily="2" charset="-78"/>
            </a:endParaRPr>
          </a:p>
          <a:p>
            <a:pPr algn="just" rtl="1"/>
            <a:r>
              <a:rPr lang="fa-IR" dirty="0" smtClean="0">
                <a:cs typeface="B Titr" pitchFamily="2" charset="-78"/>
              </a:rPr>
              <a:t>گاهی هم میتوان در شرایطی درمان ترکیبی را به کار برد ( مثلا  کرایوتراپی همراه با یک درمان موضعی که توسط خود بیمار به کار رود).</a:t>
            </a:r>
            <a:endParaRPr lang="en-US" dirty="0" smtClean="0">
              <a:cs typeface="B Titr" pitchFamily="2" charset="-78"/>
            </a:endParaRPr>
          </a:p>
          <a:p>
            <a:pPr algn="just" rtl="1"/>
            <a:endParaRPr lang="en-US" dirty="0" smtClean="0">
              <a:cs typeface="B Titr" pitchFamily="2" charset="-78"/>
            </a:endParaRPr>
          </a:p>
          <a:p>
            <a:pPr algn="just"/>
            <a:endParaRPr lang="en-US" dirty="0">
              <a:cs typeface="B Titr"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77142"/>
            <a:ext cx="10972800" cy="4071257"/>
          </a:xfrm>
          <a:solidFill>
            <a:schemeClr val="bg1"/>
          </a:solidFill>
        </p:spPr>
        <p:txBody>
          <a:bodyPr>
            <a:normAutofit/>
          </a:bodyPr>
          <a:lstStyle/>
          <a:p>
            <a:pPr rtl="1"/>
            <a:r>
              <a:rPr lang="fa-IR" i="1" dirty="0" smtClean="0">
                <a:solidFill>
                  <a:schemeClr val="tx1"/>
                </a:solidFill>
                <a:cs typeface="B Titr" pitchFamily="2" charset="-78"/>
              </a:rPr>
              <a:t>رژیم درمانی توصیه شده برای زگیلهای تناسلی- مقعدی خارجی  (پنیس,کشاله ران، ولوو،اسکروتوم ،پرینه ، قسمت خارجی  و اطراف مقعد</a:t>
            </a:r>
            <a:r>
              <a:rPr lang="en-US" i="1" dirty="0" smtClean="0">
                <a:solidFill>
                  <a:schemeClr val="tx1"/>
                </a:solidFill>
                <a:cs typeface="B Titr" pitchFamily="2" charset="-78"/>
              </a:rPr>
              <a:t>(</a:t>
            </a:r>
            <a:br>
              <a:rPr lang="en-US" i="1" dirty="0" smtClean="0">
                <a:solidFill>
                  <a:schemeClr val="tx1"/>
                </a:solidFill>
                <a:cs typeface="B Titr" pitchFamily="2" charset="-78"/>
              </a:rPr>
            </a:br>
            <a:endParaRPr lang="en-US" i="1" dirty="0">
              <a:solidFill>
                <a:schemeClr val="tx1"/>
              </a:solidFill>
              <a:cs typeface="B Titr"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pPr lvl="0"/>
            <a:r>
              <a:rPr lang="fa-IR" sz="2800" dirty="0" smtClean="0">
                <a:cs typeface="B Titr" pitchFamily="2" charset="-78"/>
              </a:rPr>
              <a:t>درمانهایی که توسط خود بیمار انجام میشود</a:t>
            </a:r>
            <a:r>
              <a:rPr lang="en-US" sz="2800" dirty="0" smtClean="0">
                <a:cs typeface="B Titr" pitchFamily="2" charset="-78"/>
              </a:rPr>
              <a:t/>
            </a:r>
            <a:br>
              <a:rPr lang="en-US" sz="2800" dirty="0" smtClean="0">
                <a:cs typeface="B Titr" pitchFamily="2" charset="-78"/>
              </a:rPr>
            </a:br>
            <a:endParaRPr lang="en-US" sz="2800" dirty="0">
              <a:cs typeface="B Titr" pitchFamily="2" charset="-78"/>
            </a:endParaRPr>
          </a:p>
        </p:txBody>
      </p:sp>
      <p:sp>
        <p:nvSpPr>
          <p:cNvPr id="3" name="Content Placeholder 2"/>
          <p:cNvSpPr>
            <a:spLocks noGrp="1"/>
          </p:cNvSpPr>
          <p:nvPr>
            <p:ph idx="1"/>
          </p:nvPr>
        </p:nvSpPr>
        <p:spPr>
          <a:xfrm>
            <a:off x="609600" y="1905000"/>
            <a:ext cx="10972800" cy="4221163"/>
          </a:xfrm>
        </p:spPr>
        <p:txBody>
          <a:bodyPr/>
          <a:lstStyle/>
          <a:p>
            <a:pPr lvl="0" algn="just" rtl="1"/>
            <a:r>
              <a:rPr lang="fa-IR" dirty="0" smtClean="0">
                <a:cs typeface="B Titr" pitchFamily="2" charset="-78"/>
              </a:rPr>
              <a:t>کرم </a:t>
            </a:r>
            <a:r>
              <a:rPr lang="en-US" dirty="0" err="1" smtClean="0">
                <a:cs typeface="B Titr" pitchFamily="2" charset="-78"/>
              </a:rPr>
              <a:t>Imiquimod</a:t>
            </a:r>
            <a:r>
              <a:rPr lang="en-US" dirty="0" smtClean="0">
                <a:cs typeface="B Titr" pitchFamily="2" charset="-78"/>
              </a:rPr>
              <a:t> 5%</a:t>
            </a:r>
          </a:p>
          <a:p>
            <a:pPr lvl="0" algn="just" rtl="1"/>
            <a:endParaRPr lang="fa-IR" dirty="0" smtClean="0">
              <a:cs typeface="B Titr" pitchFamily="2" charset="-78"/>
            </a:endParaRPr>
          </a:p>
          <a:p>
            <a:pPr lvl="0" algn="just" rtl="1"/>
            <a:endParaRPr lang="fa-IR" dirty="0" smtClean="0">
              <a:cs typeface="B Titr" pitchFamily="2" charset="-78"/>
            </a:endParaRPr>
          </a:p>
          <a:p>
            <a:pPr lvl="0" algn="just" rtl="1"/>
            <a:r>
              <a:rPr lang="fa-IR" dirty="0" smtClean="0">
                <a:cs typeface="B Titr" pitchFamily="2" charset="-78"/>
              </a:rPr>
              <a:t>پنج فلورو یوراسیل</a:t>
            </a:r>
            <a:r>
              <a:rPr lang="en-US" dirty="0" smtClean="0">
                <a:cs typeface="B Titr" pitchFamily="2" charset="-78"/>
              </a:rPr>
              <a:t>5FU</a:t>
            </a:r>
            <a:r>
              <a:rPr lang="fa-IR" dirty="0" smtClean="0">
                <a:cs typeface="B Titr" pitchFamily="2" charset="-78"/>
              </a:rPr>
              <a:t>  هفته ای دو بار( در صورت وجود ضایعات در واژن </a:t>
            </a:r>
            <a:r>
              <a:rPr lang="en-US" dirty="0" smtClean="0">
                <a:cs typeface="B Titr" pitchFamily="2" charset="-78"/>
              </a:rPr>
              <a:t>5FU</a:t>
            </a:r>
            <a:r>
              <a:rPr lang="fa-IR" dirty="0" smtClean="0">
                <a:cs typeface="B Titr" pitchFamily="2" charset="-78"/>
              </a:rPr>
              <a:t> توصیه نمی شود).</a:t>
            </a:r>
            <a:endParaRPr lang="en-US" dirty="0" smtClean="0">
              <a:cs typeface="B Titr" pitchFamily="2" charset="-78"/>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pPr lvl="0"/>
            <a:r>
              <a:rPr lang="fa-IR" dirty="0" smtClean="0">
                <a:cs typeface="B Titr" pitchFamily="2" charset="-78"/>
              </a:rPr>
              <a:t>درمانهایی که توسط پزشک انجام میشود</a:t>
            </a:r>
            <a:r>
              <a:rPr lang="en-US" dirty="0" smtClean="0">
                <a:cs typeface="B Titr" pitchFamily="2" charset="-78"/>
              </a:rPr>
              <a:t/>
            </a:r>
            <a:br>
              <a:rPr lang="en-US" dirty="0" smtClean="0">
                <a:cs typeface="B Titr" pitchFamily="2" charset="-78"/>
              </a:rPr>
            </a:br>
            <a:endParaRPr lang="en-US" dirty="0">
              <a:cs typeface="B Titr" pitchFamily="2" charset="-78"/>
            </a:endParaRPr>
          </a:p>
        </p:txBody>
      </p:sp>
      <p:sp>
        <p:nvSpPr>
          <p:cNvPr id="3" name="Content Placeholder 2"/>
          <p:cNvSpPr>
            <a:spLocks noGrp="1"/>
          </p:cNvSpPr>
          <p:nvPr>
            <p:ph idx="1"/>
          </p:nvPr>
        </p:nvSpPr>
        <p:spPr/>
        <p:txBody>
          <a:bodyPr>
            <a:normAutofit/>
          </a:bodyPr>
          <a:lstStyle/>
          <a:p>
            <a:pPr lvl="0" algn="just" rtl="1"/>
            <a:r>
              <a:rPr lang="fa-IR" dirty="0" smtClean="0">
                <a:cs typeface="B Titr" pitchFamily="2" charset="-78"/>
              </a:rPr>
              <a:t>کرایوتراپی با نیتروژن مایع یا کرایو پروب</a:t>
            </a:r>
            <a:endParaRPr lang="en-US" dirty="0" smtClean="0">
              <a:cs typeface="B Titr" pitchFamily="2" charset="-78"/>
            </a:endParaRPr>
          </a:p>
          <a:p>
            <a:pPr lvl="0" algn="just" rtl="1"/>
            <a:endParaRPr lang="fa-IR" dirty="0" smtClean="0">
              <a:cs typeface="B Titr" pitchFamily="2" charset="-78"/>
            </a:endParaRPr>
          </a:p>
          <a:p>
            <a:pPr lvl="0" algn="just" rtl="1"/>
            <a:r>
              <a:rPr lang="fa-IR" dirty="0" smtClean="0">
                <a:cs typeface="B Titr" pitchFamily="2" charset="-78"/>
              </a:rPr>
              <a:t>جراحی با هر یک از تکنیکهای کورتاژ ،الکتروسرجری ،لیزر، برش با قیچی</a:t>
            </a:r>
            <a:r>
              <a:rPr lang="en-US" dirty="0" smtClean="0">
                <a:cs typeface="B Titr" pitchFamily="2" charset="-78"/>
              </a:rPr>
              <a:t>(tangential scissor excision)</a:t>
            </a:r>
            <a:r>
              <a:rPr lang="fa-IR" dirty="0" smtClean="0">
                <a:cs typeface="B Titr" pitchFamily="2" charset="-78"/>
              </a:rPr>
              <a:t> یا برداشت ضایعه با تراشیدن </a:t>
            </a:r>
            <a:r>
              <a:rPr lang="en-US" dirty="0" smtClean="0">
                <a:cs typeface="B Titr" pitchFamily="2" charset="-78"/>
              </a:rPr>
              <a:t>(tangential shave excision) </a:t>
            </a:r>
          </a:p>
          <a:p>
            <a:pPr lvl="0" algn="just" rtl="1"/>
            <a:endParaRPr lang="fa-IR" dirty="0" smtClean="0">
              <a:cs typeface="B Titr" pitchFamily="2" charset="-78"/>
            </a:endParaRPr>
          </a:p>
          <a:p>
            <a:pPr lvl="0" algn="just" rtl="1"/>
            <a:r>
              <a:rPr lang="fa-IR" dirty="0" smtClean="0">
                <a:cs typeface="B Titr" pitchFamily="2" charset="-78"/>
              </a:rPr>
              <a:t>تری کلرواستیک اسید </a:t>
            </a:r>
            <a:r>
              <a:rPr lang="en-US" dirty="0" smtClean="0">
                <a:cs typeface="B Titr" pitchFamily="2" charset="-78"/>
              </a:rPr>
              <a:t>(TCA) </a:t>
            </a:r>
            <a:r>
              <a:rPr lang="fa-IR" dirty="0" smtClean="0">
                <a:cs typeface="B Titr" pitchFamily="2" charset="-78"/>
              </a:rPr>
              <a:t>یا بی کلرواستیک اسید </a:t>
            </a:r>
            <a:r>
              <a:rPr lang="en-US" dirty="0" smtClean="0">
                <a:cs typeface="B Titr" pitchFamily="2" charset="-78"/>
              </a:rPr>
              <a:t>(BCA) </a:t>
            </a:r>
            <a:r>
              <a:rPr lang="fa-IR" dirty="0" smtClean="0">
                <a:cs typeface="B Titr" pitchFamily="2" charset="-78"/>
              </a:rPr>
              <a:t>80-90% </a:t>
            </a:r>
            <a:endParaRPr lang="en-US" dirty="0" smtClean="0">
              <a:cs typeface="B Titr" pitchFamily="2" charset="-78"/>
            </a:endParaRPr>
          </a:p>
          <a:p>
            <a:pPr algn="just"/>
            <a:endParaRPr lang="en-US" dirty="0">
              <a:cs typeface="B Titr"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492829"/>
            <a:ext cx="10972800" cy="3633334"/>
          </a:xfrm>
          <a:solidFill>
            <a:schemeClr val="tx2">
              <a:lumMod val="40000"/>
              <a:lumOff val="60000"/>
            </a:schemeClr>
          </a:solidFill>
        </p:spPr>
        <p:txBody>
          <a:bodyPr>
            <a:normAutofit/>
          </a:bodyPr>
          <a:lstStyle/>
          <a:p>
            <a:pPr algn="ctr" rtl="1">
              <a:buNone/>
            </a:pPr>
            <a:endParaRPr lang="fa-IR" b="1" dirty="0" smtClean="0">
              <a:cs typeface="B Titr" pitchFamily="2" charset="-78"/>
            </a:endParaRPr>
          </a:p>
          <a:p>
            <a:pPr algn="ctr" rtl="1">
              <a:buNone/>
            </a:pPr>
            <a:endParaRPr lang="fa-IR" b="1" dirty="0" smtClean="0">
              <a:cs typeface="B Titr" pitchFamily="2" charset="-78"/>
            </a:endParaRPr>
          </a:p>
          <a:p>
            <a:pPr algn="ctr" rtl="1">
              <a:buNone/>
            </a:pPr>
            <a:r>
              <a:rPr lang="fa-IR" b="1" dirty="0" smtClean="0">
                <a:cs typeface="B Titr" pitchFamily="2" charset="-78"/>
              </a:rPr>
              <a:t>نکته</a:t>
            </a:r>
            <a:r>
              <a:rPr lang="fa-IR" dirty="0" smtClean="0">
                <a:cs typeface="B Titr" pitchFamily="2" charset="-78"/>
              </a:rPr>
              <a:t>: با توجه به اینکه بخار ناشی از الکتروسرجری و لیزر خطر انتقال ویروس از طریق استنشاق افزایش می دهد رعایت احتیاط لازم (هواکش با فیلتر مخصوص ) ضروری است.</a:t>
            </a:r>
            <a:endParaRPr lang="en-US" dirty="0" smtClean="0">
              <a:cs typeface="B Titr" pitchFamily="2" charset="-78"/>
            </a:endParaRP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26771"/>
            <a:ext cx="10972800" cy="4199393"/>
          </a:xfrm>
        </p:spPr>
        <p:txBody>
          <a:bodyPr/>
          <a:lstStyle/>
          <a:p>
            <a:pPr algn="just" rtl="1"/>
            <a:r>
              <a:rPr lang="fa-IR" dirty="0" smtClean="0">
                <a:cs typeface="B Titr" pitchFamily="2" charset="-78"/>
              </a:rPr>
              <a:t>نکته مهم این است که بسیاری از افرادی که زگیلهای اطراف مقعد دارند ممکن است همزمان زگیل در داخل مقعد هم داشته باشند . </a:t>
            </a:r>
          </a:p>
          <a:p>
            <a:pPr algn="just" rtl="1"/>
            <a:endParaRPr lang="fa-IR" dirty="0" smtClean="0">
              <a:cs typeface="B Titr" pitchFamily="2" charset="-78"/>
            </a:endParaRPr>
          </a:p>
          <a:p>
            <a:pPr algn="just" rtl="1"/>
            <a:r>
              <a:rPr lang="fa-IR" dirty="0" smtClean="0">
                <a:cs typeface="B Titr" pitchFamily="2" charset="-78"/>
              </a:rPr>
              <a:t>لذا بهتر است در هر بیماری که زگیل اطراف مقعدی دارد داخل مقعد هم  با یکی از روشهای معاینه با انگشت </a:t>
            </a:r>
            <a:r>
              <a:rPr lang="en-US" dirty="0" smtClean="0">
                <a:cs typeface="B Titr" pitchFamily="2" charset="-78"/>
              </a:rPr>
              <a:t>(TR)</a:t>
            </a:r>
            <a:r>
              <a:rPr lang="fa-IR" dirty="0" smtClean="0">
                <a:cs typeface="B Titr" pitchFamily="2" charset="-78"/>
              </a:rPr>
              <a:t>، آنوسکوپی استاندارد و یا آنوسکوپی </a:t>
            </a:r>
            <a:r>
              <a:rPr lang="en-US" dirty="0" smtClean="0">
                <a:cs typeface="B Titr" pitchFamily="2" charset="-78"/>
              </a:rPr>
              <a:t>high –resonance</a:t>
            </a:r>
            <a:r>
              <a:rPr lang="fa-IR" dirty="0" smtClean="0">
                <a:cs typeface="B Titr" pitchFamily="2" charset="-78"/>
              </a:rPr>
              <a:t>دیده شود.</a:t>
            </a:r>
            <a:endParaRPr lang="en-US" dirty="0" smtClean="0">
              <a:cs typeface="B Titr" pitchFamily="2" charset="-78"/>
            </a:endParaRPr>
          </a:p>
          <a:p>
            <a:pPr algn="just" rtl="1"/>
            <a:endParaRPr lang="en-US" dirty="0">
              <a:cs typeface="B Titr"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50571"/>
            <a:ext cx="10972800" cy="4275593"/>
          </a:xfrm>
        </p:spPr>
        <p:txBody>
          <a:bodyPr>
            <a:normAutofit fontScale="85000" lnSpcReduction="20000"/>
          </a:bodyPr>
          <a:lstStyle/>
          <a:p>
            <a:pPr algn="just" rtl="1"/>
            <a:r>
              <a:rPr lang="ar-SA" dirty="0" smtClean="0">
                <a:cs typeface="B Titr" pitchFamily="2" charset="-78"/>
              </a:rPr>
              <a:t>استعمال كرم ايمي‌كويمود 5درصد توسط انگشت، 3 بار در هفته و به‌مدت 16 هفته یا تا بهبود ضایعه استفاده شود. </a:t>
            </a:r>
            <a:endParaRPr lang="fa-IR" dirty="0" smtClean="0">
              <a:cs typeface="B Titr" pitchFamily="2" charset="-78"/>
            </a:endParaRPr>
          </a:p>
          <a:p>
            <a:pPr algn="just" rtl="1"/>
            <a:endParaRPr lang="fa-IR" dirty="0" smtClean="0">
              <a:cs typeface="B Titr" pitchFamily="2" charset="-78"/>
            </a:endParaRPr>
          </a:p>
          <a:p>
            <a:pPr algn="just" rtl="1"/>
            <a:r>
              <a:rPr lang="ar-SA" dirty="0" smtClean="0">
                <a:cs typeface="B Titr" pitchFamily="2" charset="-78"/>
              </a:rPr>
              <a:t>شب‌ها وقت خواب ماليده و صبح شسته شود. (محل تماس بايد با آب و صابون، 6 تا 10 ساعت بعد از مصرف شسته‌شود).</a:t>
            </a:r>
            <a:endParaRPr lang="fa-IR" dirty="0" smtClean="0">
              <a:cs typeface="B Titr" pitchFamily="2" charset="-78"/>
            </a:endParaRPr>
          </a:p>
          <a:p>
            <a:pPr algn="just" rtl="1"/>
            <a:endParaRPr lang="fa-IR" dirty="0" smtClean="0">
              <a:cs typeface="B Titr" pitchFamily="2" charset="-78"/>
            </a:endParaRPr>
          </a:p>
          <a:p>
            <a:pPr algn="just" rtl="1"/>
            <a:r>
              <a:rPr lang="fa-IR" dirty="0" smtClean="0">
                <a:cs typeface="B Titr" pitchFamily="2" charset="-78"/>
              </a:rPr>
              <a:t>  استفاده از پنج فلورویوراسیل</a:t>
            </a:r>
            <a:r>
              <a:rPr lang="en-US" dirty="0" smtClean="0">
                <a:cs typeface="B Titr" pitchFamily="2" charset="-78"/>
              </a:rPr>
              <a:t>(5FU)</a:t>
            </a:r>
            <a:r>
              <a:rPr lang="fa-IR" dirty="0" smtClean="0">
                <a:cs typeface="B Titr" pitchFamily="2" charset="-78"/>
              </a:rPr>
              <a:t> تقریبا شبیه ایمیکوییمود می باشد فقط دو بار در هفته استفاده می شود.</a:t>
            </a:r>
            <a:endParaRPr lang="en-US" dirty="0" smtClean="0">
              <a:cs typeface="B Titr" pitchFamily="2" charset="-78"/>
            </a:endParaRPr>
          </a:p>
          <a:p>
            <a:pPr algn="just" rtl="1"/>
            <a:endParaRPr lang="fa-IR" dirty="0" smtClean="0">
              <a:cs typeface="B Titr" pitchFamily="2" charset="-78"/>
            </a:endParaRPr>
          </a:p>
          <a:p>
            <a:pPr algn="just" rtl="1"/>
            <a:endParaRPr lang="fa-IR" dirty="0" smtClean="0">
              <a:cs typeface="B Titr" pitchFamily="2" charset="-78"/>
            </a:endParaRPr>
          </a:p>
          <a:p>
            <a:pPr algn="just" rtl="1"/>
            <a:r>
              <a:rPr lang="ar-SA" dirty="0" smtClean="0">
                <a:cs typeface="B Titr" pitchFamily="2" charset="-78"/>
              </a:rPr>
              <a:t>نكته مهم این است که ايمني هيچيك از 2 دارو در زمان بارداري اثبات نشده‌است.</a:t>
            </a:r>
            <a:endParaRPr lang="en-US" dirty="0" smtClean="0">
              <a:cs typeface="B Titr" pitchFamily="2" charset="-78"/>
            </a:endParaRPr>
          </a:p>
          <a:p>
            <a:pPr algn="just"/>
            <a:endParaRPr lang="en-US" dirty="0">
              <a:cs typeface="B Tit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gn="just"/>
            <a:r>
              <a:rPr lang="fa-IR" dirty="0" smtClean="0">
                <a:cs typeface="B Titr" pitchFamily="2" charset="-78"/>
              </a:rPr>
              <a:t>بیشتر موارد عفونت  </a:t>
            </a:r>
            <a:r>
              <a:rPr smtClean="0">
                <a:cs typeface="B Titr" pitchFamily="2" charset="-78"/>
              </a:rPr>
              <a:t>HPV</a:t>
            </a:r>
            <a:r>
              <a:rPr lang="fa-IR" dirty="0" smtClean="0">
                <a:cs typeface="B Titr" pitchFamily="2" charset="-78"/>
              </a:rPr>
              <a:t>بی علامت بوده و میتوانند خودبخود بهبود یابند .</a:t>
            </a:r>
            <a:endParaRPr smtClean="0">
              <a:cs typeface="B Titr" pitchFamily="2" charset="-78"/>
            </a:endParaRPr>
          </a:p>
          <a:p>
            <a:pPr algn="just"/>
            <a:endParaRPr smtClean="0">
              <a:cs typeface="B Titr" pitchFamily="2" charset="-78"/>
            </a:endParaRPr>
          </a:p>
          <a:p>
            <a:pPr algn="just"/>
            <a:r>
              <a:rPr lang="fa-IR" dirty="0" smtClean="0">
                <a:cs typeface="B Titr" pitchFamily="2" charset="-78"/>
              </a:rPr>
              <a:t>بیشتر افراد فعال از نظر جنسی حداقل  یک بار در طول عمر مبتلا به </a:t>
            </a:r>
            <a:r>
              <a:rPr smtClean="0">
                <a:cs typeface="B Titr" pitchFamily="2" charset="-78"/>
              </a:rPr>
              <a:t>HPV</a:t>
            </a:r>
            <a:r>
              <a:rPr lang="fa-IR" dirty="0" smtClean="0">
                <a:cs typeface="B Titr" pitchFamily="2" charset="-78"/>
              </a:rPr>
              <a:t> میشوند.</a:t>
            </a:r>
          </a:p>
          <a:p>
            <a:pPr algn="just"/>
            <a:endParaRPr lang="fa-IR" dirty="0" smtClean="0">
              <a:cs typeface="B Titr" pitchFamily="2" charset="-78"/>
            </a:endParaRPr>
          </a:p>
          <a:p>
            <a:pPr algn="just"/>
            <a:r>
              <a:rPr lang="fa-IR" dirty="0" smtClean="0">
                <a:cs typeface="B Titr" pitchFamily="2" charset="-78"/>
              </a:rPr>
              <a:t> انواع انکوژن و پرخطر این ویروس ( شامل  انواع 18 و 16 ) میتواند با بدخیمی یا پیش بدخیمی در  دهانه رحم ، پنیس  ، ولوو،آنال ،واژینال و  اوروفارنکس ارتباط داشته باشند.</a:t>
            </a:r>
            <a:endParaRPr smtClean="0">
              <a:cs typeface="B Titr" pitchFamily="2" charset="-78"/>
            </a:endParaRPr>
          </a:p>
          <a:p>
            <a:pPr algn="just"/>
            <a:endParaRPr smtClean="0">
              <a:cs typeface="B Titr" pitchFamily="2" charset="-78"/>
            </a:endParaRPr>
          </a:p>
          <a:p>
            <a:endParaRPr lang="en-US" dirty="0"/>
          </a:p>
        </p:txBody>
      </p:sp>
    </p:spTree>
    <p:extLst>
      <p:ext uri="{BB962C8B-B14F-4D97-AF65-F5344CB8AC3E}">
        <p14:creationId xmlns="" xmlns:p14="http://schemas.microsoft.com/office/powerpoint/2010/main" val="1843561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50571"/>
            <a:ext cx="10972800" cy="4275593"/>
          </a:xfrm>
        </p:spPr>
        <p:txBody>
          <a:bodyPr>
            <a:normAutofit fontScale="85000" lnSpcReduction="20000"/>
          </a:bodyPr>
          <a:lstStyle/>
          <a:p>
            <a:pPr algn="just" rtl="1"/>
            <a:r>
              <a:rPr lang="ar-SA" dirty="0" smtClean="0">
                <a:cs typeface="B Titr" pitchFamily="2" charset="-78"/>
              </a:rPr>
              <a:t>یکی از روشهایی که قبلا برای درمان زگیل تناسلی به وفور به کار میرفت استفاده از پودوفيلين 10 تا 25درصد در محلولي از بنزوئين بود که هر چند در حال حاضر هنوز توسط برخی پزشکان و کلینیسین‌ها به کار میرود.</a:t>
            </a:r>
            <a:endParaRPr lang="en-US" dirty="0" smtClean="0">
              <a:cs typeface="B Titr" pitchFamily="2" charset="-78"/>
            </a:endParaRPr>
          </a:p>
          <a:p>
            <a:pPr algn="just" rtl="1"/>
            <a:endParaRPr lang="en-US" dirty="0" smtClean="0">
              <a:cs typeface="B Titr" pitchFamily="2" charset="-78"/>
            </a:endParaRPr>
          </a:p>
          <a:p>
            <a:pPr algn="just" rtl="1"/>
            <a:r>
              <a:rPr lang="ar-SA" dirty="0" smtClean="0">
                <a:cs typeface="B Titr" pitchFamily="2" charset="-78"/>
              </a:rPr>
              <a:t> این محلول براي درمان زگيل با دقت روي ضايعات، بدون تماس با نسج سالم اطراف به‌كارمي‌رود. </a:t>
            </a:r>
            <a:endParaRPr lang="en-US" dirty="0" smtClean="0">
              <a:cs typeface="B Titr" pitchFamily="2" charset="-78"/>
            </a:endParaRPr>
          </a:p>
          <a:p>
            <a:pPr algn="just" rtl="1"/>
            <a:endParaRPr lang="en-US" dirty="0" smtClean="0">
              <a:cs typeface="B Titr" pitchFamily="2" charset="-78"/>
            </a:endParaRPr>
          </a:p>
          <a:p>
            <a:pPr algn="just" rtl="1"/>
            <a:r>
              <a:rPr lang="ar-SA" dirty="0" smtClean="0">
                <a:cs typeface="B Titr" pitchFamily="2" charset="-78"/>
              </a:rPr>
              <a:t>زگيل‌هاي سيستم تناسلي خارجي و اطراف مقعد بايد 1 تا 4 ساعت بعد از مصرف پودوفيلين شسته شوند.</a:t>
            </a:r>
            <a:endParaRPr lang="en-US" dirty="0" smtClean="0">
              <a:cs typeface="B Titr" pitchFamily="2" charset="-78"/>
            </a:endParaRPr>
          </a:p>
          <a:p>
            <a:pPr algn="just" rtl="1"/>
            <a:endParaRPr lang="en-US" dirty="0" smtClean="0">
              <a:cs typeface="B Titr" pitchFamily="2" charset="-78"/>
            </a:endParaRPr>
          </a:p>
          <a:p>
            <a:pPr algn="just" rtl="1"/>
            <a:r>
              <a:rPr lang="ar-SA" dirty="0" smtClean="0">
                <a:cs typeface="B Titr" pitchFamily="2" charset="-78"/>
              </a:rPr>
              <a:t> </a:t>
            </a:r>
            <a:endParaRPr lang="en-US" dirty="0">
              <a:cs typeface="B Titr"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66256"/>
            <a:ext cx="10972800" cy="3959907"/>
          </a:xfrm>
        </p:spPr>
        <p:txBody>
          <a:bodyPr>
            <a:normAutofit fontScale="77500" lnSpcReduction="20000"/>
          </a:bodyPr>
          <a:lstStyle/>
          <a:p>
            <a:pPr algn="just" rtl="1"/>
            <a:r>
              <a:rPr lang="ar-SA" dirty="0" smtClean="0">
                <a:cs typeface="B Titr" pitchFamily="2" charset="-78"/>
              </a:rPr>
              <a:t>قبل از ‌كاربرد اسپكولوم يا آنوسكوپ، بايد پودوفيلين مصرفي براي درمان زگيل‌هاي سطوح اپيتليايي ژنيتال و آنال خشك‌شوند. </a:t>
            </a:r>
            <a:endParaRPr lang="en-US" dirty="0" smtClean="0">
              <a:cs typeface="B Titr" pitchFamily="2" charset="-78"/>
            </a:endParaRPr>
          </a:p>
          <a:p>
            <a:pPr algn="just" rtl="1"/>
            <a:endParaRPr lang="en-US" dirty="0" smtClean="0">
              <a:cs typeface="B Titr" pitchFamily="2" charset="-78"/>
            </a:endParaRPr>
          </a:p>
          <a:p>
            <a:pPr algn="just" rtl="1"/>
            <a:r>
              <a:rPr lang="ar-SA" dirty="0" smtClean="0">
                <a:cs typeface="B Titr" pitchFamily="2" charset="-78"/>
              </a:rPr>
              <a:t>درمان بايد هر هفته تكرارشود.</a:t>
            </a:r>
            <a:endParaRPr lang="en-US" dirty="0" smtClean="0">
              <a:cs typeface="B Titr" pitchFamily="2" charset="-78"/>
            </a:endParaRPr>
          </a:p>
          <a:p>
            <a:pPr algn="just" rtl="1"/>
            <a:endParaRPr lang="en-US" dirty="0" smtClean="0">
              <a:cs typeface="B Titr" pitchFamily="2" charset="-78"/>
            </a:endParaRPr>
          </a:p>
          <a:p>
            <a:pPr algn="just" rtl="1"/>
            <a:r>
              <a:rPr lang="ar-SA" dirty="0" smtClean="0">
                <a:cs typeface="B Titr" pitchFamily="2" charset="-78"/>
              </a:rPr>
              <a:t> اگر پس از 6-8 بار استفاده از پودوفیلین همچنان زگیل باقی مانده باشد باید بیمار به یک مرکز تخصصی تر ارجاع شود.عده‌اي از كارشناسان، با ‌كار‌برد پودوفيلين براي درمان زگيل‌‌هاي مقعد مخالفند.</a:t>
            </a:r>
            <a:endParaRPr lang="en-US" dirty="0" smtClean="0">
              <a:cs typeface="B Titr" pitchFamily="2" charset="-78"/>
            </a:endParaRPr>
          </a:p>
          <a:p>
            <a:pPr algn="just" rtl="1"/>
            <a:endParaRPr lang="en-US" dirty="0" smtClean="0">
              <a:cs typeface="B Titr" pitchFamily="2" charset="-78"/>
            </a:endParaRPr>
          </a:p>
          <a:p>
            <a:pPr algn="just" rtl="1"/>
            <a:r>
              <a:rPr lang="ar-SA" dirty="0" smtClean="0">
                <a:cs typeface="B Titr" pitchFamily="2" charset="-78"/>
              </a:rPr>
              <a:t> پودوفيلين را نبايد با مقادير زياد استفاده‌كرد؛ زيرا سمي است و به آساني جذب مي‌شود. اين دارو در بارداري و شيردهي نيز منع مصرف دارد. </a:t>
            </a:r>
            <a:endParaRPr lang="en-US" dirty="0" smtClean="0">
              <a:cs typeface="B Titr" pitchFamily="2" charset="-78"/>
            </a:endParaRPr>
          </a:p>
          <a:p>
            <a:pPr algn="just" rtl="1"/>
            <a:endParaRPr lang="en-US" dirty="0">
              <a:cs typeface="B Titr"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85257"/>
            <a:ext cx="10972800" cy="4340907"/>
          </a:xfrm>
        </p:spPr>
        <p:txBody>
          <a:bodyPr>
            <a:normAutofit fontScale="92500" lnSpcReduction="20000"/>
          </a:bodyPr>
          <a:lstStyle/>
          <a:p>
            <a:pPr algn="just" rtl="1"/>
            <a:r>
              <a:rPr lang="ar-SA" dirty="0" smtClean="0">
                <a:cs typeface="B Titr" pitchFamily="2" charset="-78"/>
              </a:rPr>
              <a:t>در بعضی از کشورها پودوفیلوکس استفاده می شود.</a:t>
            </a:r>
            <a:endParaRPr lang="fa-IR" dirty="0" smtClean="0">
              <a:cs typeface="B Titr" pitchFamily="2" charset="-78"/>
            </a:endParaRPr>
          </a:p>
          <a:p>
            <a:pPr algn="just" rtl="1"/>
            <a:endParaRPr lang="fa-IR" dirty="0" smtClean="0">
              <a:cs typeface="B Titr" pitchFamily="2" charset="-78"/>
            </a:endParaRPr>
          </a:p>
          <a:p>
            <a:pPr algn="just" rtl="1"/>
            <a:r>
              <a:rPr lang="ar-SA" dirty="0" smtClean="0">
                <a:cs typeface="B Titr" pitchFamily="2" charset="-78"/>
              </a:rPr>
              <a:t>استفاده از محلول پودوفيلوكس </a:t>
            </a:r>
            <a:r>
              <a:rPr smtClean="0">
                <a:cs typeface="B Titr" pitchFamily="2" charset="-78"/>
              </a:rPr>
              <a:t>0.5</a:t>
            </a:r>
            <a:r>
              <a:rPr lang="ar-SA" dirty="0" smtClean="0">
                <a:cs typeface="B Titr" pitchFamily="2" charset="-78"/>
              </a:rPr>
              <a:t>درصد </a:t>
            </a:r>
            <a:r>
              <a:rPr lang="ar-SA" dirty="0" smtClean="0">
                <a:cs typeface="B Titr" pitchFamily="2" charset="-78"/>
              </a:rPr>
              <a:t>يا ژل، میتواند توسط خود بیمار با یک سواپ پنبه ای به زگیلهای قابل رویت دو بار در روز برای 3 روز مالیده شود و اگر نیاز به تکرار بود پس از 4 روز دوباره این سیکل را تکرار کند.</a:t>
            </a:r>
            <a:endParaRPr lang="fa-IR" dirty="0" smtClean="0">
              <a:cs typeface="B Titr" pitchFamily="2" charset="-78"/>
            </a:endParaRPr>
          </a:p>
          <a:p>
            <a:pPr algn="just" rtl="1"/>
            <a:endParaRPr lang="fa-IR" dirty="0" smtClean="0">
              <a:cs typeface="B Titr" pitchFamily="2" charset="-78"/>
            </a:endParaRPr>
          </a:p>
          <a:p>
            <a:pPr algn="just" rtl="1"/>
            <a:r>
              <a:rPr lang="ar-SA" dirty="0" smtClean="0">
                <a:cs typeface="B Titr" pitchFamily="2" charset="-78"/>
              </a:rPr>
              <a:t> 4-5 بار میتواند این سیکل را تکرار نماید. </a:t>
            </a:r>
            <a:endParaRPr lang="fa-IR" dirty="0" smtClean="0">
              <a:cs typeface="B Titr" pitchFamily="2" charset="-78"/>
            </a:endParaRPr>
          </a:p>
          <a:p>
            <a:pPr algn="just" rtl="1"/>
            <a:endParaRPr lang="fa-IR" dirty="0" smtClean="0">
              <a:cs typeface="B Titr" pitchFamily="2" charset="-78"/>
            </a:endParaRPr>
          </a:p>
          <a:p>
            <a:pPr algn="just" rtl="1"/>
            <a:r>
              <a:rPr lang="ar-SA" dirty="0" smtClean="0">
                <a:cs typeface="B Titr" pitchFamily="2" charset="-78"/>
              </a:rPr>
              <a:t>حجم کلی پدوفیلین /پدوفیلوتوکسین نباید بیشتر از 0.5  میلی لیتر  در روز باشد و سطح کلی منطقه مورد درمان نباید بیشتر از 10 سانتی متر مربع باشد.</a:t>
            </a:r>
            <a:endParaRPr lang="en-US" dirty="0" smtClean="0">
              <a:cs typeface="B Titr" pitchFamily="2" charset="-78"/>
            </a:endParaRPr>
          </a:p>
          <a:p>
            <a:pPr algn="just" rtl="1"/>
            <a:endParaRPr lang="en-US" dirty="0">
              <a:cs typeface="B Titr"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992564"/>
          </a:xfrm>
        </p:spPr>
        <p:txBody>
          <a:bodyPr>
            <a:normAutofit/>
          </a:bodyPr>
          <a:lstStyle/>
          <a:p>
            <a:pPr algn="just" rtl="1"/>
            <a:r>
              <a:rPr lang="en-US" dirty="0" smtClean="0">
                <a:cs typeface="B Titr" pitchFamily="2" charset="-78"/>
              </a:rPr>
              <a:t>TCA</a:t>
            </a:r>
            <a:r>
              <a:rPr lang="ar-SA" dirty="0" smtClean="0">
                <a:cs typeface="B Titr" pitchFamily="2" charset="-78"/>
              </a:rPr>
              <a:t> يا تري كلرواستيك اسيد (80درصد تا 90درصد) بايد به‌دقت و بدون تماس با نسوج، روي زگيل‌ها ماليده‌شود؛ سپس روي نواحي درمان‌شده، پودر تالك يا </a:t>
            </a:r>
            <a:r>
              <a:rPr lang="ar-SA" dirty="0" smtClean="0">
                <a:cs typeface="B Titr" pitchFamily="2" charset="-78"/>
              </a:rPr>
              <a:t>بيكربنات‌سديم</a:t>
            </a:r>
            <a:r>
              <a:rPr smtClean="0">
                <a:cs typeface="B Titr" pitchFamily="2" charset="-78"/>
              </a:rPr>
              <a:t>  </a:t>
            </a:r>
            <a:r>
              <a:rPr lang="ar-SA" dirty="0" smtClean="0">
                <a:cs typeface="B Titr" pitchFamily="2" charset="-78"/>
              </a:rPr>
              <a:t>پاشيده‌شود </a:t>
            </a:r>
            <a:r>
              <a:rPr lang="ar-SA" dirty="0" smtClean="0">
                <a:cs typeface="B Titr" pitchFamily="2" charset="-78"/>
              </a:rPr>
              <a:t>تا اسيد اضافی برداشته شود.</a:t>
            </a:r>
            <a:endParaRPr lang="fa-IR" dirty="0" smtClean="0">
              <a:cs typeface="B Titr" pitchFamily="2" charset="-78"/>
            </a:endParaRPr>
          </a:p>
          <a:p>
            <a:pPr algn="just" rtl="1"/>
            <a:endParaRPr lang="fa-IR" dirty="0" smtClean="0">
              <a:cs typeface="B Titr" pitchFamily="2" charset="-78"/>
            </a:endParaRPr>
          </a:p>
          <a:p>
            <a:pPr algn="just" rtl="1"/>
            <a:r>
              <a:rPr lang="ar-SA" dirty="0" smtClean="0">
                <a:cs typeface="B Titr" pitchFamily="2" charset="-78"/>
              </a:rPr>
              <a:t> اين روش میتواند هفته‌اي يك‌بار تكرار‌شود.</a:t>
            </a:r>
            <a:endParaRPr lang="fa-IR" dirty="0" smtClean="0">
              <a:cs typeface="B Titr" pitchFamily="2" charset="-78"/>
            </a:endParaRPr>
          </a:p>
          <a:p>
            <a:pPr algn="just" rtl="1"/>
            <a:endParaRPr lang="fa-IR" dirty="0" smtClean="0">
              <a:cs typeface="B Titr"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07029"/>
            <a:ext cx="10972800" cy="4319135"/>
          </a:xfrm>
        </p:spPr>
        <p:txBody>
          <a:bodyPr/>
          <a:lstStyle/>
          <a:p>
            <a:pPr algn="just" rtl="1"/>
            <a:r>
              <a:rPr lang="ar-SA" dirty="0" smtClean="0">
                <a:cs typeface="B Titr" pitchFamily="2" charset="-78"/>
              </a:rPr>
              <a:t>این روش کوتریزاسیون شیمیایی سریع ایجاد مینماید . جذب سیستمیک ندارد و لذا در حاملگی کاملا بی ضرر است .</a:t>
            </a:r>
            <a:endParaRPr lang="en-US" dirty="0" smtClean="0">
              <a:cs typeface="B Titr" pitchFamily="2" charset="-78"/>
            </a:endParaRPr>
          </a:p>
          <a:p>
            <a:pPr algn="just" rtl="1"/>
            <a:endParaRPr lang="fa-IR" dirty="0" smtClean="0">
              <a:cs typeface="B Titr" pitchFamily="2" charset="-78"/>
            </a:endParaRPr>
          </a:p>
          <a:p>
            <a:pPr algn="just" rtl="1"/>
            <a:r>
              <a:rPr lang="ar-SA" dirty="0" smtClean="0">
                <a:cs typeface="B Titr" pitchFamily="2" charset="-78"/>
              </a:rPr>
              <a:t>در صورتیکه پس از دو ماه درمان با پدوفیلین </a:t>
            </a:r>
            <a:r>
              <a:rPr lang="fa-IR" dirty="0" smtClean="0">
                <a:cs typeface="B Titr" pitchFamily="2" charset="-78"/>
              </a:rPr>
              <a:t>، پدوفیلوتوکسین و یا </a:t>
            </a:r>
            <a:r>
              <a:rPr lang="en-US" dirty="0" smtClean="0">
                <a:cs typeface="B Titr" pitchFamily="2" charset="-78"/>
              </a:rPr>
              <a:t>TCA</a:t>
            </a:r>
            <a:r>
              <a:rPr lang="fa-IR" dirty="0" smtClean="0">
                <a:cs typeface="B Titr" pitchFamily="2" charset="-78"/>
              </a:rPr>
              <a:t> زگیل از بین نرفت بیمار را برای بررسیهای بیشتر به مرکز تخصصی تر ارجاع دهید.</a:t>
            </a:r>
            <a:endParaRPr lang="en-US" dirty="0" smtClean="0">
              <a:cs typeface="B Titr" pitchFamily="2" charset="-78"/>
            </a:endParaRP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ar-SA" dirty="0" smtClean="0">
                <a:cs typeface="B Titr" pitchFamily="2" charset="-78"/>
              </a:rPr>
              <a:t>كرايوتراپي با نيتروژن مايع، دي اكسيد كربن جامد يا پروب سرما، که باید هر 3-2 هفته تكرارشوند. لازم به توضیح است که در هر جلسه دو سیکل درمان انجام شود.كرايوتراپي سمي‌نيست؛ نيازي به بي‌حسي ندارد و اگر به‌طور دقيق به‌كار رود، ايجاد اسكار نمي‌كند.در حاملگی و شیردهی  کاملا ایمن است.</a:t>
            </a:r>
            <a:endParaRPr lang="en-US" dirty="0" smtClean="0">
              <a:cs typeface="B Titr" pitchFamily="2" charset="-78"/>
            </a:endParaRPr>
          </a:p>
          <a:p>
            <a:pPr algn="just"/>
            <a:endParaRPr lang="en-US" dirty="0">
              <a:cs typeface="B Titr"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1"/>
            <a:r>
              <a:rPr lang="ar-SA" dirty="0" smtClean="0">
                <a:cs typeface="B Titr" pitchFamily="2" charset="-78"/>
              </a:rPr>
              <a:t>درمان زگیلهای واژینال یا سرویکس  و نیز زگیلهای مجرای ادراری و مقعدی در زنان و مردان باید در یک مرکز تخصصی ( کلینیک پوست یا </a:t>
            </a:r>
            <a:r>
              <a:rPr lang="en-US" b="1" dirty="0" smtClean="0">
                <a:cs typeface="B Titr" pitchFamily="2" charset="-78"/>
              </a:rPr>
              <a:t>STI</a:t>
            </a:r>
            <a:r>
              <a:rPr lang="fa-IR" dirty="0" smtClean="0">
                <a:cs typeface="B Titr" pitchFamily="2" charset="-78"/>
              </a:rPr>
              <a:t> ) انجام شود.</a:t>
            </a:r>
            <a:endParaRPr lang="en-US" dirty="0" smtClean="0">
              <a:cs typeface="B Titr" pitchFamily="2" charset="-78"/>
            </a:endParaRP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318657"/>
            <a:ext cx="10515600" cy="3858306"/>
          </a:xfrm>
        </p:spPr>
        <p:txBody>
          <a:bodyPr/>
          <a:lstStyle/>
          <a:p>
            <a:pPr algn="ctr">
              <a:buNone/>
            </a:pPr>
            <a:r>
              <a:rPr lang="ar-SA" sz="4400" dirty="0" smtClean="0">
                <a:cs typeface="B Titr" pitchFamily="2" charset="-78"/>
              </a:rPr>
              <a:t>رژیمهای توصیه شده برای درمان زگیلهای تناسلی در قسمتهای مخاطی و داخلی ژنیتال شامل واژن،سرویکس،</a:t>
            </a:r>
            <a:r>
              <a:rPr lang="fa-IR" sz="4400" dirty="0" smtClean="0">
                <a:cs typeface="B Titr" pitchFamily="2" charset="-78"/>
              </a:rPr>
              <a:t> آنال  و داخل مجرای ادراری </a:t>
            </a:r>
            <a:r>
              <a:rPr lang="fa-IR" sz="4400" dirty="0" smtClean="0">
                <a:cs typeface="B Titr" pitchFamily="2" charset="-78"/>
              </a:rPr>
              <a:t>مردان</a:t>
            </a:r>
            <a:endParaRPr sz="4400" smtClean="0">
              <a:cs typeface="B Titr" pitchFamily="2" charset="-78"/>
            </a:endParaRP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normAutofit/>
          </a:bodyPr>
          <a:lstStyle/>
          <a:p>
            <a:pPr algn="ctr"/>
            <a:r>
              <a:rPr lang="ar-SA" b="1" dirty="0" smtClean="0">
                <a:cs typeface="B Titr" pitchFamily="2" charset="-78"/>
              </a:rPr>
              <a:t>زگيل‌‌هاي واژن</a:t>
            </a:r>
            <a:r>
              <a:rPr lang="en-US" dirty="0" smtClean="0">
                <a:cs typeface="B Titr" pitchFamily="2" charset="-78"/>
              </a:rPr>
              <a:t/>
            </a:r>
            <a:br>
              <a:rPr lang="en-US" dirty="0" smtClean="0">
                <a:cs typeface="B Titr" pitchFamily="2" charset="-78"/>
              </a:rPr>
            </a:br>
            <a:endParaRPr lang="en-US" dirty="0">
              <a:cs typeface="B Titr" pitchFamily="2" charset="-78"/>
            </a:endParaRPr>
          </a:p>
        </p:txBody>
      </p:sp>
      <p:sp>
        <p:nvSpPr>
          <p:cNvPr id="3" name="Content Placeholder 2"/>
          <p:cNvSpPr>
            <a:spLocks noGrp="1"/>
          </p:cNvSpPr>
          <p:nvPr>
            <p:ph idx="1"/>
          </p:nvPr>
        </p:nvSpPr>
        <p:spPr>
          <a:xfrm>
            <a:off x="838200" y="2253343"/>
            <a:ext cx="10515600" cy="3923620"/>
          </a:xfrm>
        </p:spPr>
        <p:txBody>
          <a:bodyPr>
            <a:normAutofit/>
          </a:bodyPr>
          <a:lstStyle/>
          <a:p>
            <a:pPr lvl="0" algn="just" rtl="1"/>
            <a:r>
              <a:rPr lang="ar-SA" dirty="0" smtClean="0">
                <a:cs typeface="B Titr" pitchFamily="2" charset="-78"/>
              </a:rPr>
              <a:t>كرايوتراپي</a:t>
            </a:r>
            <a:r>
              <a:rPr smtClean="0">
                <a:cs typeface="B Titr" pitchFamily="2" charset="-78"/>
              </a:rPr>
              <a:t> </a:t>
            </a:r>
            <a:r>
              <a:rPr lang="ar-SA" dirty="0" smtClean="0">
                <a:cs typeface="B Titr" pitchFamily="2" charset="-78"/>
              </a:rPr>
              <a:t>با نيتروژن مايع (کرایوپروب توصیه نمیشود چون احتمال سوراخ شدن واژن و فیستول وجود دارد)</a:t>
            </a:r>
            <a:endParaRPr lang="en-US" dirty="0" smtClean="0">
              <a:cs typeface="B Titr" pitchFamily="2" charset="-78"/>
            </a:endParaRPr>
          </a:p>
          <a:p>
            <a:pPr lvl="0" algn="just" rtl="1"/>
            <a:r>
              <a:rPr lang="ar-SA" dirty="0" smtClean="0">
                <a:cs typeface="B Titr" pitchFamily="2" charset="-78"/>
              </a:rPr>
              <a:t>برداشت با جراحی</a:t>
            </a:r>
            <a:endParaRPr lang="en-US" dirty="0" smtClean="0">
              <a:cs typeface="B Titr" pitchFamily="2" charset="-78"/>
            </a:endParaRPr>
          </a:p>
          <a:p>
            <a:pPr lvl="0" algn="just" rtl="1"/>
            <a:r>
              <a:rPr lang="en-US" dirty="0" smtClean="0">
                <a:cs typeface="B Titr" pitchFamily="2" charset="-78"/>
              </a:rPr>
              <a:t>TCA</a:t>
            </a:r>
            <a:r>
              <a:rPr lang="ar-SA" dirty="0" smtClean="0">
                <a:cs typeface="B Titr" pitchFamily="2" charset="-78"/>
              </a:rPr>
              <a:t> یا </a:t>
            </a:r>
            <a:r>
              <a:rPr lang="en-US" dirty="0" smtClean="0">
                <a:cs typeface="B Titr" pitchFamily="2" charset="-78"/>
              </a:rPr>
              <a:t>BCA</a:t>
            </a:r>
            <a:r>
              <a:rPr lang="ar-SA" dirty="0" smtClean="0">
                <a:cs typeface="B Titr" pitchFamily="2" charset="-78"/>
              </a:rPr>
              <a:t>(80درصد تا 90درصد)</a:t>
            </a:r>
            <a:endParaRPr lang="en-US" dirty="0" smtClean="0">
              <a:cs typeface="B Titr"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normAutofit/>
          </a:bodyPr>
          <a:lstStyle/>
          <a:p>
            <a:pPr algn="ctr"/>
            <a:r>
              <a:rPr lang="ar-SA" b="1" dirty="0" smtClean="0">
                <a:cs typeface="B Titr" pitchFamily="2" charset="-78"/>
              </a:rPr>
              <a:t>زگيل‌‌هاي سرويكس</a:t>
            </a:r>
            <a:r>
              <a:rPr lang="en-US" dirty="0" smtClean="0">
                <a:cs typeface="B Titr" pitchFamily="2" charset="-78"/>
              </a:rPr>
              <a:t/>
            </a:r>
            <a:br>
              <a:rPr lang="en-US" dirty="0" smtClean="0">
                <a:cs typeface="B Titr" pitchFamily="2" charset="-78"/>
              </a:rPr>
            </a:br>
            <a:endParaRPr lang="en-US" dirty="0"/>
          </a:p>
        </p:txBody>
      </p:sp>
      <p:sp>
        <p:nvSpPr>
          <p:cNvPr id="3" name="Content Placeholder 2"/>
          <p:cNvSpPr>
            <a:spLocks noGrp="1"/>
          </p:cNvSpPr>
          <p:nvPr>
            <p:ph idx="1"/>
          </p:nvPr>
        </p:nvSpPr>
        <p:spPr>
          <a:xfrm>
            <a:off x="838200" y="2257777"/>
            <a:ext cx="10515600" cy="3919185"/>
          </a:xfrm>
        </p:spPr>
        <p:txBody>
          <a:bodyPr>
            <a:normAutofit lnSpcReduction="10000"/>
          </a:bodyPr>
          <a:lstStyle/>
          <a:p>
            <a:pPr lvl="0" algn="just" rtl="1"/>
            <a:r>
              <a:rPr lang="ar-SA" dirty="0" smtClean="0">
                <a:cs typeface="B Titr" pitchFamily="2" charset="-78"/>
              </a:rPr>
              <a:t>کرایوتراپی با نیتروژن مایع </a:t>
            </a:r>
            <a:endParaRPr lang="en-US" dirty="0" smtClean="0">
              <a:cs typeface="B Titr" pitchFamily="2" charset="-78"/>
            </a:endParaRPr>
          </a:p>
          <a:p>
            <a:pPr lvl="0" algn="just" rtl="1"/>
            <a:r>
              <a:rPr lang="ar-SA" dirty="0" smtClean="0">
                <a:cs typeface="B Titr" pitchFamily="2" charset="-78"/>
              </a:rPr>
              <a:t>برداشت جراحی </a:t>
            </a:r>
            <a:endParaRPr lang="en-US" dirty="0" smtClean="0">
              <a:cs typeface="B Titr" pitchFamily="2" charset="-78"/>
            </a:endParaRPr>
          </a:p>
          <a:p>
            <a:pPr algn="just" rtl="1"/>
            <a:r>
              <a:rPr lang="en-US" dirty="0" smtClean="0">
                <a:cs typeface="B Titr" pitchFamily="2" charset="-78"/>
              </a:rPr>
              <a:t>TCA</a:t>
            </a:r>
            <a:r>
              <a:rPr lang="fa-IR" b="1" dirty="0" smtClean="0">
                <a:cs typeface="B Titr" pitchFamily="2" charset="-78"/>
              </a:rPr>
              <a:t>یا</a:t>
            </a:r>
            <a:r>
              <a:rPr lang="en-US" dirty="0" smtClean="0">
                <a:cs typeface="B Titr" pitchFamily="2" charset="-78"/>
              </a:rPr>
              <a:t>BCA</a:t>
            </a:r>
            <a:r>
              <a:rPr lang="fa-IR" dirty="0" smtClean="0">
                <a:cs typeface="B Titr" pitchFamily="2" charset="-78"/>
              </a:rPr>
              <a:t>(80درصد تا 90درصد</a:t>
            </a:r>
            <a:r>
              <a:rPr lang="fa-IR" dirty="0" smtClean="0">
                <a:cs typeface="B Titr" pitchFamily="2" charset="-78"/>
              </a:rPr>
              <a:t>)</a:t>
            </a:r>
            <a:endParaRPr smtClean="0">
              <a:cs typeface="B Titr" pitchFamily="2" charset="-78"/>
            </a:endParaRPr>
          </a:p>
          <a:p>
            <a:pPr algn="just" rtl="1"/>
            <a:endParaRPr smtClean="0">
              <a:cs typeface="B Titr" pitchFamily="2" charset="-78"/>
            </a:endParaRPr>
          </a:p>
          <a:p>
            <a:pPr algn="just"/>
            <a:r>
              <a:rPr lang="ar-SA" dirty="0" smtClean="0">
                <a:cs typeface="B Titr" pitchFamily="2" charset="-78"/>
              </a:rPr>
              <a:t>باید با یک متخصص مشاوره نمود.در زنانی که یک ضایعه اگزوفیتیک سرویکس دارند قبل از شروع درمان زگیل باید بیوپسی برای بررسی و رد </a:t>
            </a:r>
            <a:r>
              <a:rPr smtClean="0">
                <a:cs typeface="B Titr" pitchFamily="2" charset="-78"/>
              </a:rPr>
              <a:t>SIL </a:t>
            </a:r>
            <a:r>
              <a:rPr lang="ar-SA" dirty="0" smtClean="0">
                <a:cs typeface="B Titr" pitchFamily="2" charset="-78"/>
              </a:rPr>
              <a:t>با گرید بالا انجام شود. زگيل‌هاي سرويكس نبايد تا زمان مشخص‌شدن‌ نتايج پاپ اسمير درمان‌شوند.</a:t>
            </a:r>
          </a:p>
          <a:p>
            <a:pPr algn="just" rtl="1"/>
            <a:endParaRPr lang="en-US" dirty="0" smtClean="0">
              <a:cs typeface="B Titr" pitchFamily="2" charset="-78"/>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algn="just"/>
            <a:endParaRPr lang="fa-IR" dirty="0" smtClean="0">
              <a:cs typeface="B Titr" pitchFamily="2" charset="-78"/>
            </a:endParaRPr>
          </a:p>
          <a:p>
            <a:pPr algn="just"/>
            <a:r>
              <a:rPr lang="fa-IR" dirty="0" smtClean="0">
                <a:cs typeface="B Titr" pitchFamily="2" charset="-78"/>
              </a:rPr>
              <a:t>در حالیکه انواع غیر انکوژن و کم خطر ( شامل انواع  11 و 6)  عامل ایجاد کننده  بیشتر از 90%  موارد زگیلهای  تناسلی و پاپیلوماتوز راجعه تنفسی هستند.</a:t>
            </a:r>
          </a:p>
          <a:p>
            <a:pPr algn="just"/>
            <a:endParaRPr lang="fa-IR" dirty="0" smtClean="0">
              <a:cs typeface="B Titr" pitchFamily="2" charset="-78"/>
            </a:endParaRPr>
          </a:p>
          <a:p>
            <a:pPr algn="just"/>
            <a:r>
              <a:rPr lang="fa-IR" dirty="0" smtClean="0">
                <a:cs typeface="B Titr" pitchFamily="2" charset="-78"/>
              </a:rPr>
              <a:t>زگیلهای تناسلی معمولا از طریق جنسی انتقال می یابند ولی انتقال مادر به فرزند در حین زایمان هم میتواند رخ دهد.</a:t>
            </a:r>
            <a:endParaRPr smtClean="0"/>
          </a:p>
          <a:p>
            <a:pPr algn="just"/>
            <a:endParaRPr smtClean="0"/>
          </a:p>
          <a:p>
            <a:endParaRPr lang="en-US" dirty="0"/>
          </a:p>
        </p:txBody>
      </p:sp>
    </p:spTree>
    <p:extLst>
      <p:ext uri="{BB962C8B-B14F-4D97-AF65-F5344CB8AC3E}">
        <p14:creationId xmlns="" xmlns:p14="http://schemas.microsoft.com/office/powerpoint/2010/main" val="25628024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normAutofit/>
          </a:bodyPr>
          <a:lstStyle/>
          <a:p>
            <a:r>
              <a:rPr lang="ar-SA" b="1" dirty="0" smtClean="0">
                <a:cs typeface="B Titr" pitchFamily="2" charset="-78"/>
              </a:rPr>
              <a:t>زگیلهای داخل مقعدی</a:t>
            </a:r>
            <a:r>
              <a:rPr lang="en-US" dirty="0" smtClean="0">
                <a:cs typeface="B Titr" pitchFamily="2" charset="-78"/>
              </a:rPr>
              <a:t/>
            </a:r>
            <a:br>
              <a:rPr lang="en-US" dirty="0" smtClean="0">
                <a:cs typeface="B Titr" pitchFamily="2" charset="-78"/>
              </a:rPr>
            </a:br>
            <a:endParaRPr lang="en-US" dirty="0">
              <a:cs typeface="B Titr" pitchFamily="2" charset="-78"/>
            </a:endParaRPr>
          </a:p>
        </p:txBody>
      </p:sp>
      <p:sp>
        <p:nvSpPr>
          <p:cNvPr id="3" name="Content Placeholder 2"/>
          <p:cNvSpPr>
            <a:spLocks noGrp="1"/>
          </p:cNvSpPr>
          <p:nvPr>
            <p:ph idx="1"/>
          </p:nvPr>
        </p:nvSpPr>
        <p:spPr/>
        <p:txBody>
          <a:bodyPr>
            <a:normAutofit/>
          </a:bodyPr>
          <a:lstStyle/>
          <a:p>
            <a:pPr algn="just" rtl="1"/>
            <a:endParaRPr smtClean="0">
              <a:cs typeface="B Titr" pitchFamily="2" charset="-78"/>
            </a:endParaRPr>
          </a:p>
          <a:p>
            <a:pPr lvl="1" algn="just" rtl="1"/>
            <a:r>
              <a:rPr lang="ar-SA" dirty="0" smtClean="0">
                <a:cs typeface="B Titr" pitchFamily="2" charset="-78"/>
              </a:rPr>
              <a:t>کرایوتراپی با نیتروژن مایع</a:t>
            </a:r>
            <a:endParaRPr lang="en-US" dirty="0" smtClean="0">
              <a:cs typeface="B Titr" pitchFamily="2" charset="-78"/>
            </a:endParaRPr>
          </a:p>
          <a:p>
            <a:pPr lvl="1" algn="just" rtl="1"/>
            <a:r>
              <a:rPr lang="ar-SA" dirty="0" smtClean="0">
                <a:cs typeface="B Titr" pitchFamily="2" charset="-78"/>
              </a:rPr>
              <a:t>برداشت جراحی </a:t>
            </a:r>
            <a:endParaRPr lang="en-US" dirty="0" smtClean="0">
              <a:cs typeface="B Titr" pitchFamily="2" charset="-78"/>
            </a:endParaRPr>
          </a:p>
          <a:p>
            <a:pPr lvl="1" algn="just" rtl="1"/>
            <a:r>
              <a:rPr lang="en-US" dirty="0" smtClean="0">
                <a:cs typeface="B Titr" pitchFamily="2" charset="-78"/>
              </a:rPr>
              <a:t>TCA</a:t>
            </a:r>
            <a:r>
              <a:rPr lang="ar-SA" b="1" dirty="0" smtClean="0">
                <a:cs typeface="B Titr" pitchFamily="2" charset="-78"/>
              </a:rPr>
              <a:t>یا</a:t>
            </a:r>
            <a:r>
              <a:rPr lang="en-US" dirty="0" smtClean="0">
                <a:cs typeface="B Titr" pitchFamily="2" charset="-78"/>
              </a:rPr>
              <a:t>BCA</a:t>
            </a:r>
            <a:r>
              <a:rPr lang="ar-SA" b="1" dirty="0" smtClean="0">
                <a:cs typeface="B Titr" pitchFamily="2" charset="-78"/>
              </a:rPr>
              <a:t>(</a:t>
            </a:r>
            <a:r>
              <a:rPr lang="ar-SA" dirty="0" smtClean="0">
                <a:cs typeface="B Titr" pitchFamily="2" charset="-78"/>
              </a:rPr>
              <a:t>80درصد تا 90درصد)</a:t>
            </a:r>
            <a:endParaRPr lang="en-US" dirty="0" smtClean="0">
              <a:cs typeface="B Titr" pitchFamily="2" charset="-78"/>
            </a:endParaRPr>
          </a:p>
          <a:p>
            <a:pPr algn="just"/>
            <a:endParaRPr lang="en-US" dirty="0">
              <a:cs typeface="B Titr"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normAutofit/>
          </a:bodyPr>
          <a:lstStyle/>
          <a:p>
            <a:pPr algn="ctr"/>
            <a:r>
              <a:rPr lang="ar-SA" b="1" dirty="0" smtClean="0">
                <a:cs typeface="B Titr" pitchFamily="2" charset="-78"/>
              </a:rPr>
              <a:t>زگيل‌‌هاي داخل مه‌آ و مجرا</a:t>
            </a:r>
            <a:endParaRPr lang="en-US" dirty="0">
              <a:cs typeface="B Titr" pitchFamily="2" charset="-78"/>
            </a:endParaRPr>
          </a:p>
        </p:txBody>
      </p:sp>
      <p:sp>
        <p:nvSpPr>
          <p:cNvPr id="3" name="Content Placeholder 2"/>
          <p:cNvSpPr>
            <a:spLocks noGrp="1"/>
          </p:cNvSpPr>
          <p:nvPr>
            <p:ph idx="1"/>
          </p:nvPr>
        </p:nvSpPr>
        <p:spPr/>
        <p:txBody>
          <a:bodyPr>
            <a:normAutofit lnSpcReduction="10000"/>
          </a:bodyPr>
          <a:lstStyle/>
          <a:p>
            <a:pPr lvl="1" algn="just" rtl="1"/>
            <a:r>
              <a:rPr lang="ar-SA" dirty="0" smtClean="0">
                <a:cs typeface="B Titr" pitchFamily="2" charset="-78"/>
              </a:rPr>
              <a:t>كرايوتراپي</a:t>
            </a:r>
            <a:endParaRPr lang="en-US" dirty="0" smtClean="0">
              <a:cs typeface="B Titr" pitchFamily="2" charset="-78"/>
            </a:endParaRPr>
          </a:p>
          <a:p>
            <a:pPr lvl="1" algn="just" rtl="1"/>
            <a:r>
              <a:rPr lang="ar-SA" dirty="0" smtClean="0">
                <a:cs typeface="B Titr" pitchFamily="2" charset="-78"/>
              </a:rPr>
              <a:t>برداشت با جراحی</a:t>
            </a:r>
            <a:endParaRPr lang="en-US" dirty="0" smtClean="0">
              <a:cs typeface="B Titr" pitchFamily="2" charset="-78"/>
            </a:endParaRPr>
          </a:p>
          <a:p>
            <a:pPr algn="just" rtl="1"/>
            <a:endParaRPr lang="fa-IR" dirty="0" smtClean="0">
              <a:cs typeface="B Titr" pitchFamily="2" charset="-78"/>
            </a:endParaRPr>
          </a:p>
          <a:p>
            <a:pPr algn="just" rtl="1"/>
            <a:endParaRPr lang="fa-IR" dirty="0" smtClean="0">
              <a:cs typeface="B Titr" pitchFamily="2" charset="-78"/>
            </a:endParaRPr>
          </a:p>
          <a:p>
            <a:pPr algn="just" rtl="1"/>
            <a:r>
              <a:rPr lang="ar-SA" dirty="0" smtClean="0">
                <a:cs typeface="B Titr" pitchFamily="2" charset="-78"/>
              </a:rPr>
              <a:t>اورتروسكپي براي تشخيص زگيل‌هاي داخل مجرا ضروري‌است و در مردان داراي زگيل‌هاي راجعة مآ بايد آن را مدنظر داشت. بعضي افراد باتجربه، برداشتن زگيل‌ها از طريق جراحي الكتريكي را ترجيح‌مي‌دهند. به‌كاربردن كرم 5درصد فلورواوراسيل ممكن‌است مؤثر باشد؛ اما ارزيابي كافي نشده‌است. پودوفيلين نبايد به‌كاررود. </a:t>
            </a:r>
            <a:endParaRPr lang="en-US" dirty="0" smtClean="0">
              <a:cs typeface="B Titr" pitchFamily="2" charset="-78"/>
            </a:endParaRPr>
          </a:p>
          <a:p>
            <a:pPr algn="just"/>
            <a:endParaRPr lang="en-US" dirty="0">
              <a:cs typeface="B Titr"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normAutofit/>
          </a:bodyPr>
          <a:lstStyle/>
          <a:p>
            <a:pPr algn="ctr"/>
            <a:r>
              <a:rPr lang="fa-IR" b="1" dirty="0" smtClean="0">
                <a:cs typeface="B Titr" pitchFamily="2" charset="-78"/>
              </a:rPr>
              <a:t>پیگیری</a:t>
            </a:r>
            <a:r>
              <a:rPr lang="en-US" dirty="0" smtClean="0">
                <a:cs typeface="B Titr" pitchFamily="2" charset="-78"/>
              </a:rPr>
              <a:t/>
            </a:r>
            <a:br>
              <a:rPr lang="en-US" dirty="0" smtClean="0">
                <a:cs typeface="B Titr" pitchFamily="2" charset="-78"/>
              </a:rPr>
            </a:br>
            <a:endParaRPr lang="en-US" dirty="0">
              <a:cs typeface="B Titr" pitchFamily="2" charset="-78"/>
            </a:endParaRPr>
          </a:p>
        </p:txBody>
      </p:sp>
      <p:sp>
        <p:nvSpPr>
          <p:cNvPr id="3" name="Content Placeholder 2"/>
          <p:cNvSpPr>
            <a:spLocks noGrp="1"/>
          </p:cNvSpPr>
          <p:nvPr>
            <p:ph idx="1"/>
          </p:nvPr>
        </p:nvSpPr>
        <p:spPr/>
        <p:txBody>
          <a:bodyPr>
            <a:normAutofit fontScale="92500" lnSpcReduction="10000"/>
          </a:bodyPr>
          <a:lstStyle/>
          <a:p>
            <a:pPr algn="just" rtl="1"/>
            <a:r>
              <a:rPr lang="fa-IR" dirty="0" smtClean="0">
                <a:cs typeface="B Titr" pitchFamily="2" charset="-78"/>
              </a:rPr>
              <a:t>در بیشتر بیماران مبتلا به زگیلهای تناسلی –مقعدی ظرف سه ماه از شروع درمان پاسخ بالینی مناسب دیده میشود. عواملی که میتوانند روی پاسخ به درمان نقش داشته باشند شامل ضعف سیستم ایمنی و همکاری بیمار است . </a:t>
            </a:r>
            <a:endParaRPr lang="en-US" dirty="0" smtClean="0">
              <a:cs typeface="B Titr" pitchFamily="2" charset="-78"/>
            </a:endParaRPr>
          </a:p>
          <a:p>
            <a:pPr algn="just" rtl="1"/>
            <a:endParaRPr lang="en-US" dirty="0" smtClean="0">
              <a:cs typeface="B Titr" pitchFamily="2" charset="-78"/>
            </a:endParaRPr>
          </a:p>
          <a:p>
            <a:pPr algn="just" rtl="1"/>
            <a:r>
              <a:rPr lang="fa-IR" dirty="0" smtClean="0">
                <a:cs typeface="B Titr" pitchFamily="2" charset="-78"/>
              </a:rPr>
              <a:t>در کل زگیلهایی که در چینهای پوستی و یا مناطق مرطوب تناسلی قرار دارند پاسخ بهتری به درمانهای موضعی میدهند.</a:t>
            </a:r>
            <a:endParaRPr lang="en-US" dirty="0" smtClean="0">
              <a:cs typeface="B Titr" pitchFamily="2" charset="-78"/>
            </a:endParaRPr>
          </a:p>
          <a:p>
            <a:pPr algn="just" rtl="1"/>
            <a:endParaRPr lang="en-US" dirty="0" smtClean="0">
              <a:cs typeface="B Titr" pitchFamily="2" charset="-78"/>
            </a:endParaRPr>
          </a:p>
          <a:p>
            <a:pPr algn="just" rtl="1"/>
            <a:r>
              <a:rPr lang="fa-IR" dirty="0" smtClean="0">
                <a:cs typeface="B Titr" pitchFamily="2" charset="-78"/>
              </a:rPr>
              <a:t> در صورتیکه پاسخ بالینی مناسب بعد از تکمیل یک دوره درمانی با یک روش دیده نشد و یا در صورتی که روش به کار برده شده عوارض جانبی جدی داشت میتوان روش درمان را عوض نمود.</a:t>
            </a:r>
            <a:endParaRPr lang="en-US" dirty="0" smtClean="0">
              <a:cs typeface="B Titr" pitchFamily="2" charset="-78"/>
            </a:endParaRPr>
          </a:p>
          <a:p>
            <a:pPr algn="just" rtl="1"/>
            <a:endParaRPr lang="en-US" dirty="0" smtClean="0">
              <a:cs typeface="B Titr" pitchFamily="2" charset="-78"/>
            </a:endParaRPr>
          </a:p>
          <a:p>
            <a:pPr algn="just"/>
            <a:endParaRPr lang="en-US" dirty="0">
              <a:cs typeface="B Titr"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0756"/>
            <a:ext cx="10972800" cy="4455408"/>
          </a:xfrm>
        </p:spPr>
        <p:txBody>
          <a:bodyPr>
            <a:normAutofit fontScale="92500" lnSpcReduction="10000"/>
          </a:bodyPr>
          <a:lstStyle/>
          <a:p>
            <a:pPr algn="just" rtl="1"/>
            <a:r>
              <a:rPr lang="fa-IR" dirty="0" smtClean="0">
                <a:cs typeface="B Titr" pitchFamily="2" charset="-78"/>
              </a:rPr>
              <a:t>عوارض درمانهای  نامبرده شده فوق در کل کم هستند . </a:t>
            </a:r>
            <a:endParaRPr lang="en-US" dirty="0" smtClean="0">
              <a:cs typeface="B Titr" pitchFamily="2" charset="-78"/>
            </a:endParaRPr>
          </a:p>
          <a:p>
            <a:pPr algn="just" rtl="1"/>
            <a:endParaRPr lang="en-US" dirty="0" smtClean="0">
              <a:cs typeface="B Titr" pitchFamily="2" charset="-78"/>
            </a:endParaRPr>
          </a:p>
          <a:p>
            <a:pPr algn="just" rtl="1"/>
            <a:r>
              <a:rPr lang="fa-IR" dirty="0" smtClean="0">
                <a:cs typeface="B Titr" pitchFamily="2" charset="-78"/>
              </a:rPr>
              <a:t>هایپوپیگمانتاسیون و هایپرپیگمانتاسیون پوست میتواند از عوارض کرایوتراپی و الکتروسرجری  و یا ایمی کوئیمود باشد. اسکارهای هایپرتروفیک نادر هستند معمولا در شرایطی رخ میدهند که  به بیمار بین درمانها فرصت کافی برای ترمیم داده نشود.</a:t>
            </a:r>
            <a:endParaRPr lang="en-US" dirty="0" smtClean="0">
              <a:cs typeface="B Titr" pitchFamily="2" charset="-78"/>
            </a:endParaRPr>
          </a:p>
          <a:p>
            <a:pPr algn="just" rtl="1"/>
            <a:endParaRPr lang="en-US" dirty="0" smtClean="0">
              <a:cs typeface="B Titr" pitchFamily="2" charset="-78"/>
            </a:endParaRPr>
          </a:p>
          <a:p>
            <a:pPr algn="just" rtl="1"/>
            <a:r>
              <a:rPr lang="fa-IR" dirty="0" smtClean="0">
                <a:cs typeface="B Titr" pitchFamily="2" charset="-78"/>
              </a:rPr>
              <a:t>ندرتا درمان باعث بروز سندرومهای درد مزمن میشود ( مثلا هایپرستزی و یا ولووداینیا در محل درمان ). از عوارض درمان زگیلهای مقعدی درد موقع اجابت مزاج یا بروز فیستول است.</a:t>
            </a:r>
            <a:endParaRPr lang="en-US" dirty="0" smtClean="0">
              <a:cs typeface="B Titr" pitchFamily="2" charset="-78"/>
            </a:endParaRP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11022"/>
            <a:ext cx="10961511" cy="2946400"/>
          </a:xfrm>
          <a:solidFill>
            <a:schemeClr val="accent1">
              <a:lumMod val="60000"/>
              <a:lumOff val="40000"/>
            </a:schemeClr>
          </a:solidFill>
        </p:spPr>
        <p:txBody>
          <a:bodyPr>
            <a:normAutofit/>
          </a:bodyPr>
          <a:lstStyle/>
          <a:p>
            <a:pPr algn="ctr"/>
            <a:r>
              <a:rPr lang="fa-IR" b="1" dirty="0" smtClean="0">
                <a:solidFill>
                  <a:schemeClr val="tx1"/>
                </a:solidFill>
                <a:cs typeface="B Titr" pitchFamily="2" charset="-78"/>
              </a:rPr>
              <a:t>نکات مهم در مشاوره</a:t>
            </a:r>
            <a:r>
              <a:rPr lang="en-US" dirty="0" smtClean="0">
                <a:solidFill>
                  <a:schemeClr val="tx1"/>
                </a:solidFill>
                <a:cs typeface="B Titr" pitchFamily="2" charset="-78"/>
              </a:rPr>
              <a:t/>
            </a:r>
            <a:br>
              <a:rPr lang="en-US" dirty="0" smtClean="0">
                <a:solidFill>
                  <a:schemeClr val="tx1"/>
                </a:solidFill>
                <a:cs typeface="B Titr" pitchFamily="2" charset="-78"/>
              </a:rPr>
            </a:br>
            <a:endParaRPr lang="en-US" dirty="0">
              <a:solidFill>
                <a:schemeClr val="tx1"/>
              </a:solidFill>
              <a:cs typeface="B Titr"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64267"/>
            <a:ext cx="10972800" cy="4161897"/>
          </a:xfrm>
        </p:spPr>
        <p:txBody>
          <a:bodyPr>
            <a:normAutofit/>
          </a:bodyPr>
          <a:lstStyle/>
          <a:p>
            <a:pPr lvl="0" algn="just" rtl="1"/>
            <a:r>
              <a:rPr lang="fa-IR" dirty="0" smtClean="0">
                <a:cs typeface="B Titr" pitchFamily="2" charset="-78"/>
              </a:rPr>
              <a:t>ابتلا به ویروس </a:t>
            </a:r>
            <a:r>
              <a:rPr lang="en-US" dirty="0" smtClean="0">
                <a:cs typeface="B Titr" pitchFamily="2" charset="-78"/>
              </a:rPr>
              <a:t>HPV</a:t>
            </a:r>
            <a:r>
              <a:rPr lang="fa-IR" dirty="0" smtClean="0">
                <a:cs typeface="B Titr" pitchFamily="2" charset="-78"/>
              </a:rPr>
              <a:t>بسیار شایع است و میتواند غیر از ناحیه مقعدی –تناسلی نواحی دیگری مثل دهان و حلق را هم درگیر نماید. </a:t>
            </a:r>
            <a:endParaRPr lang="en-US" dirty="0" smtClean="0">
              <a:cs typeface="B Titr" pitchFamily="2" charset="-78"/>
            </a:endParaRPr>
          </a:p>
          <a:p>
            <a:pPr lvl="0" algn="just" rtl="1"/>
            <a:endParaRPr lang="fa-IR" dirty="0" smtClean="0">
              <a:cs typeface="B Titr" pitchFamily="2" charset="-78"/>
            </a:endParaRPr>
          </a:p>
          <a:p>
            <a:pPr lvl="0" algn="just" rtl="1"/>
            <a:endParaRPr lang="fa-IR" dirty="0" smtClean="0">
              <a:cs typeface="B Titr" pitchFamily="2" charset="-78"/>
            </a:endParaRPr>
          </a:p>
          <a:p>
            <a:pPr lvl="0" algn="just" rtl="1"/>
            <a:r>
              <a:rPr lang="fa-IR" dirty="0" smtClean="0">
                <a:cs typeface="B Titr" pitchFamily="2" charset="-78"/>
              </a:rPr>
              <a:t>وقتی دو شریک جنسی مبتلا به زگیل تناسلی یا مبتلا به </a:t>
            </a:r>
            <a:r>
              <a:rPr lang="en-US" dirty="0" smtClean="0">
                <a:cs typeface="B Titr" pitchFamily="2" charset="-78"/>
              </a:rPr>
              <a:t>HPV</a:t>
            </a:r>
            <a:r>
              <a:rPr lang="fa-IR" dirty="0" smtClean="0">
                <a:cs typeface="B Titr" pitchFamily="2" charset="-78"/>
              </a:rPr>
              <a:t>هستند نمیتوان دقیقا مشخص نمود کدامیک ابتدا مبتلا شده و عفونت را به دیگری منتقل کرده است . </a:t>
            </a:r>
            <a:endParaRPr lang="en-US" dirty="0" smtClean="0">
              <a:cs typeface="B Titr" pitchFamily="2" charset="-78"/>
            </a:endParaRPr>
          </a:p>
          <a:p>
            <a:pPr algn="just"/>
            <a:endParaRPr lang="en-US" dirty="0">
              <a:cs typeface="B Titr" pitchFamily="2" charset="-7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54578"/>
            <a:ext cx="10972800" cy="4071586"/>
          </a:xfrm>
        </p:spPr>
        <p:txBody>
          <a:bodyPr>
            <a:normAutofit fontScale="92500"/>
          </a:bodyPr>
          <a:lstStyle/>
          <a:p>
            <a:pPr lvl="0" algn="just" rtl="1"/>
            <a:r>
              <a:rPr lang="fa-IR" dirty="0" smtClean="0">
                <a:cs typeface="B Titr" pitchFamily="2" charset="-78"/>
              </a:rPr>
              <a:t>ابتلا به </a:t>
            </a:r>
            <a:r>
              <a:rPr lang="en-US" dirty="0" smtClean="0">
                <a:cs typeface="B Titr" pitchFamily="2" charset="-78"/>
              </a:rPr>
              <a:t>HPV</a:t>
            </a:r>
            <a:r>
              <a:rPr lang="fa-IR" dirty="0" smtClean="0">
                <a:cs typeface="B Titr" pitchFamily="2" charset="-78"/>
              </a:rPr>
              <a:t> به این مفهوم نیست که خود فرد یا همسرش  حتما روابط جنسی  خارج از چارچوب خانواده داشته است.</a:t>
            </a:r>
            <a:endParaRPr lang="en-US" dirty="0" smtClean="0">
              <a:cs typeface="B Titr" pitchFamily="2" charset="-78"/>
            </a:endParaRPr>
          </a:p>
          <a:p>
            <a:pPr lvl="0" algn="just" rtl="1"/>
            <a:endParaRPr lang="fa-IR" dirty="0" smtClean="0">
              <a:cs typeface="B Titr" pitchFamily="2" charset="-78"/>
            </a:endParaRPr>
          </a:p>
          <a:p>
            <a:pPr lvl="0" algn="just" rtl="1"/>
            <a:r>
              <a:rPr lang="fa-IR" dirty="0" smtClean="0">
                <a:cs typeface="B Titr" pitchFamily="2" charset="-78"/>
              </a:rPr>
              <a:t>بیشتر افرادی که مبتلا به </a:t>
            </a:r>
            <a:r>
              <a:rPr lang="en-US" dirty="0" smtClean="0">
                <a:cs typeface="B Titr" pitchFamily="2" charset="-78"/>
              </a:rPr>
              <a:t>HPV</a:t>
            </a:r>
            <a:r>
              <a:rPr lang="fa-IR" dirty="0" smtClean="0">
                <a:cs typeface="B Titr" pitchFamily="2" charset="-78"/>
              </a:rPr>
              <a:t> میشوند بدون عارضه خاصی  به طور کامل از ویروس پاک میشوند. </a:t>
            </a:r>
            <a:endParaRPr smtClean="0">
              <a:cs typeface="B Titr" pitchFamily="2" charset="-78"/>
            </a:endParaRPr>
          </a:p>
          <a:p>
            <a:pPr lvl="0" algn="just" rtl="1"/>
            <a:endParaRPr smtClean="0">
              <a:cs typeface="B Titr" pitchFamily="2" charset="-78"/>
            </a:endParaRPr>
          </a:p>
          <a:p>
            <a:pPr lvl="0" algn="just" rtl="1"/>
            <a:r>
              <a:rPr lang="fa-IR" dirty="0" smtClean="0">
                <a:cs typeface="B Titr" pitchFamily="2" charset="-78"/>
              </a:rPr>
              <a:t>اگر فردی ویروس از بدنش پاک نشود ممکن است مبتلا به زگیل تناسلی و یا ضایعات سرطانی یا پیش سرطانی در ناحیه تناسلی و یا حتی سر و گردن شود.</a:t>
            </a:r>
            <a:endParaRPr lang="en-US" dirty="0" smtClean="0">
              <a:cs typeface="B Titr" pitchFamily="2" charset="-78"/>
            </a:endParaRP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09422"/>
            <a:ext cx="10972800" cy="4116742"/>
          </a:xfrm>
        </p:spPr>
        <p:txBody>
          <a:bodyPr>
            <a:normAutofit/>
          </a:bodyPr>
          <a:lstStyle/>
          <a:p>
            <a:pPr lvl="0" algn="just" rtl="1"/>
            <a:r>
              <a:rPr lang="fa-IR" dirty="0" smtClean="0">
                <a:cs typeface="B Titr" pitchFamily="2" charset="-78"/>
              </a:rPr>
              <a:t>ابتلا به ویروس  میتواند در طی تماس جنسی دهانی و نیز تماس جنسی بدون دخول هم رخ دهد. </a:t>
            </a:r>
            <a:endParaRPr smtClean="0">
              <a:cs typeface="B Titr" pitchFamily="2" charset="-78"/>
            </a:endParaRPr>
          </a:p>
          <a:p>
            <a:pPr lvl="0" algn="just" rtl="1"/>
            <a:endParaRPr smtClean="0">
              <a:cs typeface="B Titr" pitchFamily="2" charset="-78"/>
            </a:endParaRPr>
          </a:p>
          <a:p>
            <a:pPr lvl="0" algn="just" rtl="1"/>
            <a:r>
              <a:rPr lang="fa-IR" dirty="0" smtClean="0">
                <a:cs typeface="B Titr" pitchFamily="2" charset="-78"/>
              </a:rPr>
              <a:t>این ویروس میتواند از مادر حامله به نوزادش در حین زایمان منتقل شود.</a:t>
            </a:r>
            <a:endParaRPr smtClean="0">
              <a:cs typeface="B Titr" pitchFamily="2" charset="-78"/>
            </a:endParaRPr>
          </a:p>
          <a:p>
            <a:pPr lvl="0" algn="just" rtl="1"/>
            <a:endParaRPr smtClean="0">
              <a:cs typeface="B Titr" pitchFamily="2" charset="-78"/>
            </a:endParaRPr>
          </a:p>
          <a:p>
            <a:pPr lvl="0" algn="just" rtl="1"/>
            <a:r>
              <a:rPr lang="fa-IR" dirty="0" smtClean="0">
                <a:cs typeface="B Titr" pitchFamily="2" charset="-78"/>
              </a:rPr>
              <a:t>زنان مبتلا به  </a:t>
            </a:r>
            <a:r>
              <a:rPr lang="en-US" dirty="0" smtClean="0">
                <a:cs typeface="B Titr" pitchFamily="2" charset="-78"/>
              </a:rPr>
              <a:t>HPV</a:t>
            </a:r>
            <a:r>
              <a:rPr lang="fa-IR" dirty="0" smtClean="0">
                <a:cs typeface="B Titr" pitchFamily="2" charset="-78"/>
              </a:rPr>
              <a:t> میتوانند باردار شوند و دوران بارداری طبیعی داشته باشند. </a:t>
            </a:r>
            <a:endParaRPr lang="en-US" dirty="0" smtClean="0">
              <a:cs typeface="B Titr" pitchFamily="2" charset="-78"/>
            </a:endParaRPr>
          </a:p>
          <a:p>
            <a:pPr algn="just"/>
            <a:endParaRPr lang="en-US" dirty="0">
              <a:cs typeface="B Titr" pitchFamily="2" charset="-7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just" rtl="1"/>
            <a:r>
              <a:rPr lang="fa-IR" dirty="0" smtClean="0">
                <a:cs typeface="B Titr" pitchFamily="2" charset="-78"/>
              </a:rPr>
              <a:t>هیچ آزمایشی وجود ندارد که نشان دهد کدام نوع </a:t>
            </a:r>
            <a:r>
              <a:rPr lang="en-US" dirty="0" smtClean="0">
                <a:cs typeface="B Titr" pitchFamily="2" charset="-78"/>
              </a:rPr>
              <a:t>HPV</a:t>
            </a:r>
            <a:r>
              <a:rPr lang="fa-IR" dirty="0" smtClean="0">
                <a:cs typeface="B Titr" pitchFamily="2" charset="-78"/>
              </a:rPr>
              <a:t> میتواند از بدن پاک شود و کدام پایدار بماند و پیشرفت نماید . این آزمایشات فقط در شرایط خاصی توصیه میگردد.</a:t>
            </a:r>
            <a:endParaRPr smtClean="0">
              <a:cs typeface="B Titr" pitchFamily="2" charset="-78"/>
            </a:endParaRPr>
          </a:p>
          <a:p>
            <a:pPr lvl="0" algn="just" rtl="1"/>
            <a:endParaRPr smtClean="0">
              <a:cs typeface="B Titr" pitchFamily="2" charset="-78"/>
            </a:endParaRPr>
          </a:p>
          <a:p>
            <a:pPr lvl="0" algn="just" rtl="1"/>
            <a:r>
              <a:rPr lang="fa-IR" dirty="0" smtClean="0">
                <a:cs typeface="B Titr" pitchFamily="2" charset="-78"/>
              </a:rPr>
              <a:t>زنان مبتلا به زگیل تناسلی نیاز به انجام آزمایش پاپ اسمیر بیشتر از زنان دیگر ندارند.</a:t>
            </a:r>
            <a:endParaRPr lang="en-US" dirty="0" smtClean="0">
              <a:cs typeface="B Titr" pitchFamily="2" charset="-78"/>
            </a:endParaRP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19111"/>
            <a:ext cx="10972800" cy="4207053"/>
          </a:xfrm>
        </p:spPr>
        <p:txBody>
          <a:bodyPr/>
          <a:lstStyle/>
          <a:p>
            <a:pPr lvl="0" algn="just" rtl="1"/>
            <a:r>
              <a:rPr lang="fa-IR" dirty="0" smtClean="0">
                <a:cs typeface="B Titr" pitchFamily="2" charset="-78"/>
              </a:rPr>
              <a:t>زمان ابتلا به ویروس </a:t>
            </a:r>
            <a:r>
              <a:rPr lang="en-US" dirty="0" smtClean="0">
                <a:cs typeface="B Titr" pitchFamily="2" charset="-78"/>
              </a:rPr>
              <a:t>HPV</a:t>
            </a:r>
            <a:r>
              <a:rPr lang="fa-IR" dirty="0" smtClean="0">
                <a:cs typeface="B Titr" pitchFamily="2" charset="-78"/>
              </a:rPr>
              <a:t> را نمیتوان به طور دقیق مشخص نمود .فرد میتواند ماهها و حتی سالها قبل از ظهور ضایعات زگیل مبتلا به </a:t>
            </a:r>
            <a:r>
              <a:rPr lang="en-US" dirty="0" smtClean="0">
                <a:cs typeface="B Titr" pitchFamily="2" charset="-78"/>
              </a:rPr>
              <a:t>HPV</a:t>
            </a:r>
            <a:r>
              <a:rPr lang="fa-IR" dirty="0" smtClean="0">
                <a:cs typeface="B Titr" pitchFamily="2" charset="-78"/>
              </a:rPr>
              <a:t> شده باشد. </a:t>
            </a:r>
            <a:endParaRPr lang="en-US" dirty="0" smtClean="0">
              <a:cs typeface="B Titr" pitchFamily="2" charset="-78"/>
            </a:endParaRPr>
          </a:p>
          <a:p>
            <a:pPr lvl="0" algn="just" rtl="1"/>
            <a:endParaRPr lang="fa-IR" dirty="0" smtClean="0">
              <a:cs typeface="B Titr" pitchFamily="2" charset="-78"/>
            </a:endParaRPr>
          </a:p>
          <a:p>
            <a:pPr lvl="0" algn="just" rtl="1"/>
            <a:r>
              <a:rPr lang="fa-IR" dirty="0" smtClean="0">
                <a:cs typeface="B Titr" pitchFamily="2" charset="-78"/>
              </a:rPr>
              <a:t>افراد بی علامت مبتلا به </a:t>
            </a:r>
            <a:r>
              <a:rPr lang="en-US" dirty="0" smtClean="0">
                <a:cs typeface="B Titr" pitchFamily="2" charset="-78"/>
              </a:rPr>
              <a:t>HPV</a:t>
            </a:r>
            <a:r>
              <a:rPr lang="fa-IR" dirty="0" smtClean="0">
                <a:cs typeface="B Titr" pitchFamily="2" charset="-78"/>
              </a:rPr>
              <a:t> هم میتوانند بیماری را به شرکای جنسی خود منتقل نمایند. </a:t>
            </a:r>
            <a:endParaRPr lang="en-US" dirty="0" smtClean="0">
              <a:cs typeface="B Titr" pitchFamily="2" charset="-78"/>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78756"/>
            <a:ext cx="10972800" cy="3947408"/>
          </a:xfrm>
        </p:spPr>
        <p:txBody>
          <a:bodyPr>
            <a:normAutofit/>
          </a:bodyPr>
          <a:lstStyle/>
          <a:p>
            <a:pPr algn="just" rtl="1"/>
            <a:r>
              <a:rPr lang="fa-IR" dirty="0" smtClean="0">
                <a:cs typeface="B Titr" pitchFamily="2" charset="-78"/>
              </a:rPr>
              <a:t>زگیلهای تناسلی معمولا به صورت ضایعات منفرد یا متعدد ظاهر میشوند و بدون درد هستند.</a:t>
            </a:r>
            <a:endParaRPr lang="en-US" dirty="0" smtClean="0">
              <a:cs typeface="B Titr" pitchFamily="2" charset="-78"/>
            </a:endParaRPr>
          </a:p>
          <a:p>
            <a:pPr algn="just" rtl="1"/>
            <a:endParaRPr lang="en-US" dirty="0" smtClean="0">
              <a:cs typeface="B Titr" pitchFamily="2" charset="-78"/>
            </a:endParaRPr>
          </a:p>
          <a:p>
            <a:pPr algn="just" rtl="1"/>
            <a:r>
              <a:rPr lang="fa-IR" dirty="0" smtClean="0">
                <a:cs typeface="B Titr" pitchFamily="2" charset="-78"/>
              </a:rPr>
              <a:t>زگیلهای نرم و غیر شاخی در مناطق گرم و مرطوب بدون پوست رشد میکنند در حالیکه زگیلهای سفت و شاخی در نواحی خشک و مودار پوست دیده میشوند.</a:t>
            </a:r>
            <a:endParaRPr lang="en-US" dirty="0" smtClean="0">
              <a:cs typeface="B Titr" pitchFamily="2" charset="-78"/>
            </a:endParaRPr>
          </a:p>
          <a:p>
            <a:pPr algn="just" rtl="1"/>
            <a:endParaRPr lang="en-US" dirty="0" smtClean="0">
              <a:cs typeface="B Titr" pitchFamily="2" charset="-78"/>
            </a:endParaRPr>
          </a:p>
          <a:p>
            <a:pPr algn="just" rtl="1"/>
            <a:endParaRPr lang="en-US" dirty="0" smtClean="0">
              <a:cs typeface="B Titr" pitchFamily="2" charset="-78"/>
            </a:endParaRPr>
          </a:p>
          <a:p>
            <a:pPr algn="just" rtl="1"/>
            <a:endParaRPr lang="en-US" dirty="0">
              <a:cs typeface="B Titr"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23911"/>
            <a:ext cx="10972800" cy="3902253"/>
          </a:xfrm>
        </p:spPr>
        <p:txBody>
          <a:bodyPr>
            <a:normAutofit/>
          </a:bodyPr>
          <a:lstStyle/>
          <a:p>
            <a:pPr lvl="0" algn="just" rtl="1"/>
            <a:r>
              <a:rPr lang="fa-IR" dirty="0" smtClean="0">
                <a:cs typeface="B Titr" pitchFamily="2" charset="-78"/>
              </a:rPr>
              <a:t>شرکای جنسی میتوانند ویروس </a:t>
            </a:r>
            <a:r>
              <a:rPr lang="en-US" dirty="0" smtClean="0">
                <a:cs typeface="B Titr" pitchFamily="2" charset="-78"/>
              </a:rPr>
              <a:t>HPV</a:t>
            </a:r>
            <a:r>
              <a:rPr lang="fa-IR" dirty="0" smtClean="0">
                <a:cs typeface="B Titr" pitchFamily="2" charset="-78"/>
              </a:rPr>
              <a:t>را به هم منتقل کنند درحالیکه فقط یکی علامتدار باشد و یا حتی هیچ کدام ضایعه قابل رویتی نداشته باشند.</a:t>
            </a:r>
            <a:endParaRPr lang="en-US" dirty="0" smtClean="0">
              <a:cs typeface="B Titr" pitchFamily="2" charset="-78"/>
            </a:endParaRPr>
          </a:p>
          <a:p>
            <a:pPr lvl="0" algn="just" rtl="1"/>
            <a:endParaRPr lang="fa-IR" dirty="0" smtClean="0">
              <a:cs typeface="B Titr" pitchFamily="2" charset="-78"/>
            </a:endParaRPr>
          </a:p>
          <a:p>
            <a:pPr lvl="0" algn="just" rtl="1"/>
            <a:endParaRPr lang="fa-IR" dirty="0" smtClean="0">
              <a:cs typeface="B Titr" pitchFamily="2" charset="-78"/>
            </a:endParaRPr>
          </a:p>
          <a:p>
            <a:pPr lvl="0" algn="just" rtl="1"/>
            <a:r>
              <a:rPr lang="fa-IR" dirty="0" smtClean="0">
                <a:cs typeface="B Titr" pitchFamily="2" charset="-78"/>
              </a:rPr>
              <a:t>اگر زگیل تناسلی درمان نشود ممکن است سه حالت رخ دهد: خودبخود رفع شود، بدون تغییر باقی بماند، تعداد و اندازه اش بزرگتر شود.</a:t>
            </a:r>
            <a:endParaRPr lang="en-US" dirty="0" smtClean="0">
              <a:cs typeface="B Titr" pitchFamily="2" charset="-78"/>
            </a:endParaRPr>
          </a:p>
          <a:p>
            <a:pPr algn="just"/>
            <a:endParaRPr lang="en-US" dirty="0">
              <a:cs typeface="B Titr" pitchFamily="2" charset="-7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52978"/>
            <a:ext cx="10972800" cy="4173186"/>
          </a:xfrm>
        </p:spPr>
        <p:txBody>
          <a:bodyPr/>
          <a:lstStyle/>
          <a:p>
            <a:pPr lvl="0" algn="just" rtl="1"/>
            <a:r>
              <a:rPr lang="fa-IR" dirty="0" smtClean="0">
                <a:cs typeface="B Titr" pitchFamily="2" charset="-78"/>
              </a:rPr>
              <a:t>هر چند زگیل تناسلی یک بیماری شایع بوده و بیشتر تیپهای ویروس </a:t>
            </a:r>
            <a:r>
              <a:rPr lang="en-US" dirty="0" smtClean="0">
                <a:cs typeface="B Titr" pitchFamily="2" charset="-78"/>
              </a:rPr>
              <a:t>HPV</a:t>
            </a:r>
            <a:r>
              <a:rPr lang="fa-IR" dirty="0" smtClean="0">
                <a:cs typeface="B Titr" pitchFamily="2" charset="-78"/>
              </a:rPr>
              <a:t> کم خطر هستند ولی ذکر تشخیص زگیل تناسلی ممکن است استرس و نگرانی زیادی برای بیمار ایجاد نمایند.</a:t>
            </a:r>
          </a:p>
          <a:p>
            <a:pPr lvl="0" algn="just" rtl="1"/>
            <a:endParaRPr lang="fa-IR" dirty="0" smtClean="0">
              <a:cs typeface="B Titr" pitchFamily="2" charset="-78"/>
            </a:endParaRPr>
          </a:p>
          <a:p>
            <a:pPr lvl="0" algn="just" rtl="1"/>
            <a:r>
              <a:rPr lang="fa-IR" dirty="0" smtClean="0">
                <a:cs typeface="B Titr" pitchFamily="2" charset="-78"/>
              </a:rPr>
              <a:t>درمان ضایعات را از بین می برد ولی ویروس میتواند تا مدتها در بدن باقی بماند. لذا عود بیماری خصوصا در سه ماه اول بعد از درمان شایع است.</a:t>
            </a:r>
            <a:endParaRPr lang="en-US" dirty="0" smtClean="0">
              <a:cs typeface="B Titr" pitchFamily="2" charset="-78"/>
            </a:endParaRP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just" rtl="1"/>
            <a:r>
              <a:rPr lang="fa-IR" dirty="0" smtClean="0">
                <a:cs typeface="B Titr" pitchFamily="2" charset="-78"/>
              </a:rPr>
              <a:t>بیماران  مبتلا به زگیل تناسلی بهتر است از نظر سایر بیماریهای آمیزشی هم بررسی شوند. </a:t>
            </a:r>
            <a:endParaRPr smtClean="0">
              <a:cs typeface="B Titr" pitchFamily="2" charset="-78"/>
            </a:endParaRPr>
          </a:p>
          <a:p>
            <a:pPr lvl="0" algn="just" rtl="1"/>
            <a:endParaRPr smtClean="0">
              <a:cs typeface="B Titr" pitchFamily="2" charset="-78"/>
            </a:endParaRPr>
          </a:p>
          <a:p>
            <a:pPr lvl="0" algn="just" rtl="1"/>
            <a:r>
              <a:rPr lang="fa-IR" dirty="0" smtClean="0">
                <a:cs typeface="B Titr" pitchFamily="2" charset="-78"/>
              </a:rPr>
              <a:t>فرد مبتلا به زگیل تناسلی بهتر است تا رفع کامل ضایعات از اتخاذ شریک جنسی جدید بپرهیزد. البته </a:t>
            </a:r>
            <a:r>
              <a:rPr lang="en-US" dirty="0" smtClean="0">
                <a:cs typeface="B Titr" pitchFamily="2" charset="-78"/>
              </a:rPr>
              <a:t>HPV</a:t>
            </a:r>
            <a:r>
              <a:rPr lang="fa-IR" dirty="0" smtClean="0">
                <a:cs typeface="B Titr" pitchFamily="2" charset="-78"/>
              </a:rPr>
              <a:t> میتواند بعد از رفع ضایعات هم به شریک جنسی منتقل شود.</a:t>
            </a:r>
            <a:endParaRPr lang="en-US" dirty="0" smtClean="0">
              <a:cs typeface="B Titr" pitchFamily="2" charset="-78"/>
            </a:endParaRPr>
          </a:p>
          <a:p>
            <a:pPr algn="just"/>
            <a:endParaRPr lang="en-US" dirty="0">
              <a:cs typeface="B Titr" pitchFamily="2" charset="-7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7822"/>
            <a:ext cx="10972800" cy="4218342"/>
          </a:xfrm>
        </p:spPr>
        <p:txBody>
          <a:bodyPr/>
          <a:lstStyle/>
          <a:p>
            <a:pPr lvl="0" algn="just" rtl="1"/>
            <a:r>
              <a:rPr lang="fa-IR" dirty="0" smtClean="0">
                <a:cs typeface="B Titr" pitchFamily="2" charset="-78"/>
              </a:rPr>
              <a:t>اگر کاندوم به صورت مداوم و صحیح استفاده شود میتواند شانس انتقال  را به شریک جنسی کمتر نماید .</a:t>
            </a:r>
            <a:endParaRPr smtClean="0">
              <a:cs typeface="B Titr" pitchFamily="2" charset="-78"/>
            </a:endParaRPr>
          </a:p>
          <a:p>
            <a:pPr lvl="0" algn="just" rtl="1"/>
            <a:endParaRPr smtClean="0">
              <a:cs typeface="B Titr" pitchFamily="2" charset="-78"/>
            </a:endParaRPr>
          </a:p>
          <a:p>
            <a:pPr lvl="0" algn="just" rtl="1"/>
            <a:r>
              <a:rPr lang="fa-IR" dirty="0" smtClean="0">
                <a:cs typeface="B Titr" pitchFamily="2" charset="-78"/>
              </a:rPr>
              <a:t>در هر حال کاندوم همه قسمتهای ناحیه تناسلی را نمی پوشاند ولذا نمیتواند به طور کامل محافظت کننده باشد.</a:t>
            </a:r>
            <a:endParaRPr lang="en-US" dirty="0" smtClean="0">
              <a:cs typeface="B Titr" pitchFamily="2" charset="-78"/>
            </a:endParaRPr>
          </a:p>
          <a:p>
            <a:pPr lvl="0" algn="just" rtl="1"/>
            <a:endParaRPr lang="fa-IR" dirty="0" smtClean="0">
              <a:cs typeface="B Titr" pitchFamily="2" charset="-78"/>
            </a:endParaRPr>
          </a:p>
          <a:p>
            <a:pPr lvl="0" algn="just" rtl="1"/>
            <a:r>
              <a:rPr lang="fa-IR" dirty="0" smtClean="0">
                <a:cs typeface="B Titr" pitchFamily="2" charset="-78"/>
              </a:rPr>
              <a:t>واکسن </a:t>
            </a:r>
            <a:r>
              <a:rPr lang="en-US" dirty="0" smtClean="0">
                <a:cs typeface="B Titr" pitchFamily="2" charset="-78"/>
              </a:rPr>
              <a:t>HPV</a:t>
            </a:r>
            <a:r>
              <a:rPr lang="fa-IR" dirty="0" smtClean="0">
                <a:cs typeface="B Titr" pitchFamily="2" charset="-78"/>
              </a:rPr>
              <a:t>میتواند از ابتلا جلوگیری نماید ولی برای  فردی که در حال حاضر زگیل تناسلی قابل رویت دارد  نقش درمانی ندارد. </a:t>
            </a:r>
            <a:endParaRPr lang="en-US" dirty="0" smtClean="0">
              <a:cs typeface="B Titr" pitchFamily="2" charset="-78"/>
            </a:endParaRP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100" y="316089"/>
            <a:ext cx="8915400" cy="1195420"/>
          </a:xfrm>
          <a:solidFill>
            <a:schemeClr val="accent1">
              <a:lumMod val="50000"/>
            </a:schemeClr>
          </a:solidFill>
        </p:spPr>
        <p:txBody>
          <a:bodyPr>
            <a:normAutofit fontScale="90000"/>
          </a:bodyPr>
          <a:lstStyle/>
          <a:p>
            <a:pPr algn="ctr"/>
            <a:r>
              <a:rPr lang="fa-IR" b="1" dirty="0" smtClean="0">
                <a:cs typeface="B Titr" pitchFamily="2" charset="-78"/>
              </a:rPr>
              <a:t>اقدامات لازم برای شریک جنسی</a:t>
            </a:r>
            <a:r>
              <a:rPr lang="en-US" dirty="0" smtClean="0">
                <a:cs typeface="B Titr" pitchFamily="2" charset="-78"/>
              </a:rPr>
              <a:t/>
            </a:r>
            <a:br>
              <a:rPr lang="en-US" dirty="0" smtClean="0">
                <a:cs typeface="B Titr" pitchFamily="2" charset="-78"/>
              </a:rPr>
            </a:br>
            <a:endParaRPr lang="en-US" dirty="0">
              <a:cs typeface="B Titr" pitchFamily="2" charset="-78"/>
            </a:endParaRPr>
          </a:p>
        </p:txBody>
      </p:sp>
      <p:sp>
        <p:nvSpPr>
          <p:cNvPr id="3" name="Content Placeholder 2"/>
          <p:cNvSpPr>
            <a:spLocks noGrp="1"/>
          </p:cNvSpPr>
          <p:nvPr>
            <p:ph idx="1"/>
          </p:nvPr>
        </p:nvSpPr>
        <p:spPr>
          <a:xfrm>
            <a:off x="838200" y="2596443"/>
            <a:ext cx="10515600" cy="3580519"/>
          </a:xfrm>
        </p:spPr>
        <p:txBody>
          <a:bodyPr>
            <a:normAutofit/>
          </a:bodyPr>
          <a:lstStyle/>
          <a:p>
            <a:pPr algn="just" rtl="1"/>
            <a:r>
              <a:rPr lang="fa-IR" dirty="0" smtClean="0">
                <a:cs typeface="B Titr" pitchFamily="2" charset="-78"/>
              </a:rPr>
              <a:t>فرد مبتلا به زگیل تناسلی باید شریک جنسی اش را مطلع نماید.</a:t>
            </a:r>
            <a:endParaRPr smtClean="0">
              <a:cs typeface="B Titr" pitchFamily="2" charset="-78"/>
            </a:endParaRPr>
          </a:p>
          <a:p>
            <a:pPr algn="just" rtl="1"/>
            <a:endParaRPr smtClean="0">
              <a:cs typeface="B Titr" pitchFamily="2" charset="-78"/>
            </a:endParaRPr>
          </a:p>
          <a:p>
            <a:pPr algn="just" rtl="1"/>
            <a:r>
              <a:rPr lang="fa-IR" dirty="0" smtClean="0">
                <a:cs typeface="B Titr" pitchFamily="2" charset="-78"/>
              </a:rPr>
              <a:t> شرکای جنسی چنین فردی نیز باید مشاوره شوند .</a:t>
            </a:r>
            <a:endParaRPr smtClean="0">
              <a:cs typeface="B Titr" pitchFamily="2" charset="-78"/>
            </a:endParaRPr>
          </a:p>
          <a:p>
            <a:pPr algn="just" rtl="1"/>
            <a:endParaRPr smtClean="0">
              <a:cs typeface="B Titr" pitchFamily="2" charset="-78"/>
            </a:endParaRPr>
          </a:p>
          <a:p>
            <a:pPr algn="just" rtl="1"/>
            <a:r>
              <a:rPr lang="fa-IR" dirty="0" smtClean="0">
                <a:cs typeface="B Titr" pitchFamily="2" charset="-78"/>
              </a:rPr>
              <a:t> هرچند شرکای جنسی هم ممکن است علیرغم بدون علامت بودن آلوده شده باشند ولی انجام آزمایش</a:t>
            </a:r>
            <a:r>
              <a:rPr lang="en-US" dirty="0" smtClean="0">
                <a:cs typeface="B Titr" pitchFamily="2" charset="-78"/>
              </a:rPr>
              <a:t>HPV</a:t>
            </a:r>
            <a:r>
              <a:rPr lang="fa-IR" dirty="0" smtClean="0">
                <a:cs typeface="B Titr" pitchFamily="2" charset="-78"/>
              </a:rPr>
              <a:t>در اینها توصیه نمیشود.</a:t>
            </a:r>
          </a:p>
          <a:p>
            <a:pPr algn="just" rtl="1"/>
            <a:endParaRPr lang="fa-IR" dirty="0" smtClean="0">
              <a:cs typeface="B Titr" pitchFamily="2" charset="-7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889" y="2006600"/>
            <a:ext cx="10972800" cy="5135563"/>
          </a:xfrm>
        </p:spPr>
        <p:txBody>
          <a:bodyPr/>
          <a:lstStyle/>
          <a:p>
            <a:pPr algn="just" rtl="1"/>
            <a:r>
              <a:rPr lang="fa-IR" dirty="0" smtClean="0">
                <a:cs typeface="B Titr" pitchFamily="2" charset="-78"/>
              </a:rPr>
              <a:t>به شرکای جنسی توصیه میشود تحت یک معاینه دقیق قرار گرفته و از نظر سایر بیماریهای آمیزشی بررسی شوند. </a:t>
            </a:r>
          </a:p>
          <a:p>
            <a:pPr algn="just" rtl="1"/>
            <a:endParaRPr lang="fa-IR" dirty="0" smtClean="0">
              <a:cs typeface="B Titr" pitchFamily="2" charset="-78"/>
            </a:endParaRPr>
          </a:p>
          <a:p>
            <a:pPr algn="just" rtl="1"/>
            <a:r>
              <a:rPr lang="fa-IR" dirty="0" smtClean="0">
                <a:cs typeface="B Titr" pitchFamily="2" charset="-78"/>
              </a:rPr>
              <a:t>در خصوص شرکای جنسی که  فرد مبتلا  به زگیل تناسلی در آینده خواهد داشت توصیه ای وجود ندارد چرا که مدت زمان باقی ماندن  ویروس در بیماران بعد از رفع ضایعات نامعلوم است</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A316A"/>
          </a:solidFill>
        </p:spPr>
        <p:txBody>
          <a:bodyPr>
            <a:normAutofit/>
          </a:bodyPr>
          <a:lstStyle/>
          <a:p>
            <a:pPr rtl="1"/>
            <a:r>
              <a:rPr lang="en-US" dirty="0" smtClean="0">
                <a:cs typeface="B Titr" pitchFamily="2" charset="-78"/>
              </a:rPr>
              <a:t>HPV</a:t>
            </a:r>
            <a:r>
              <a:rPr lang="fa-IR" dirty="0" smtClean="0">
                <a:cs typeface="B Titr" pitchFamily="2" charset="-78"/>
              </a:rPr>
              <a:t> در بیماران مبتلا به </a:t>
            </a:r>
            <a:r>
              <a:rPr lang="en-US" dirty="0" smtClean="0">
                <a:cs typeface="B Titr" pitchFamily="2" charset="-78"/>
              </a:rPr>
              <a:t>HIV</a:t>
            </a:r>
            <a:r>
              <a:rPr lang="fa-IR" dirty="0" smtClean="0">
                <a:cs typeface="B Titr" pitchFamily="2" charset="-78"/>
              </a:rPr>
              <a:t> :</a:t>
            </a:r>
            <a:r>
              <a:rPr lang="en-US" dirty="0" smtClean="0">
                <a:cs typeface="B Titr" pitchFamily="2" charset="-78"/>
              </a:rPr>
              <a:t/>
            </a:r>
            <a:br>
              <a:rPr lang="en-US" dirty="0" smtClean="0">
                <a:cs typeface="B Titr" pitchFamily="2" charset="-78"/>
              </a:rPr>
            </a:br>
            <a:endParaRPr lang="en-US" dirty="0">
              <a:cs typeface="B Titr" pitchFamily="2" charset="-78"/>
            </a:endParaRPr>
          </a:p>
        </p:txBody>
      </p:sp>
      <p:sp>
        <p:nvSpPr>
          <p:cNvPr id="3" name="Content Placeholder 2"/>
          <p:cNvSpPr>
            <a:spLocks noGrp="1"/>
          </p:cNvSpPr>
          <p:nvPr>
            <p:ph idx="1"/>
          </p:nvPr>
        </p:nvSpPr>
        <p:spPr/>
        <p:txBody>
          <a:bodyPr>
            <a:normAutofit/>
          </a:bodyPr>
          <a:lstStyle/>
          <a:p>
            <a:pPr algn="just" rtl="1"/>
            <a:r>
              <a:rPr lang="fa-IR" dirty="0" smtClean="0">
                <a:cs typeface="B Titr" pitchFamily="2" charset="-78"/>
              </a:rPr>
              <a:t>افراد مبتلا به ویروس </a:t>
            </a:r>
            <a:r>
              <a:rPr lang="en-US" dirty="0" smtClean="0">
                <a:cs typeface="B Titr" pitchFamily="2" charset="-78"/>
              </a:rPr>
              <a:t>HIV</a:t>
            </a:r>
            <a:r>
              <a:rPr lang="fa-IR" dirty="0" smtClean="0">
                <a:cs typeface="B Titr" pitchFamily="2" charset="-78"/>
              </a:rPr>
              <a:t>  بیشتر از افراد </a:t>
            </a:r>
            <a:r>
              <a:rPr lang="en-US" dirty="0" smtClean="0">
                <a:cs typeface="B Titr" pitchFamily="2" charset="-78"/>
              </a:rPr>
              <a:t>HIV</a:t>
            </a:r>
            <a:r>
              <a:rPr lang="fa-IR" dirty="0" smtClean="0">
                <a:cs typeface="B Titr" pitchFamily="2" charset="-78"/>
              </a:rPr>
              <a:t>منفی در خطر ابتلا به ویروس </a:t>
            </a:r>
            <a:r>
              <a:rPr lang="en-US" dirty="0" smtClean="0">
                <a:cs typeface="B Titr" pitchFamily="2" charset="-78"/>
              </a:rPr>
              <a:t>HPV</a:t>
            </a:r>
            <a:r>
              <a:rPr lang="fa-IR" dirty="0" smtClean="0">
                <a:cs typeface="B Titr" pitchFamily="2" charset="-78"/>
              </a:rPr>
              <a:t>هستند.</a:t>
            </a:r>
            <a:endParaRPr lang="en-US" dirty="0" smtClean="0">
              <a:cs typeface="B Titr" pitchFamily="2" charset="-78"/>
            </a:endParaRPr>
          </a:p>
          <a:p>
            <a:pPr algn="just" rtl="1"/>
            <a:endParaRPr lang="en-US" dirty="0" smtClean="0">
              <a:cs typeface="B Titr" pitchFamily="2" charset="-78"/>
            </a:endParaRPr>
          </a:p>
          <a:p>
            <a:pPr algn="just" rtl="1"/>
            <a:r>
              <a:rPr lang="fa-IR" dirty="0" smtClean="0">
                <a:cs typeface="B Titr" pitchFamily="2" charset="-78"/>
              </a:rPr>
              <a:t>به علاوه این افراد در مقایسه با افراد </a:t>
            </a:r>
            <a:r>
              <a:rPr lang="en-US" dirty="0" smtClean="0">
                <a:cs typeface="B Titr" pitchFamily="2" charset="-78"/>
              </a:rPr>
              <a:t>HIV</a:t>
            </a:r>
            <a:r>
              <a:rPr lang="fa-IR" dirty="0" smtClean="0">
                <a:cs typeface="B Titr" pitchFamily="2" charset="-78"/>
              </a:rPr>
              <a:t> منفی  بیشتر احتمال دارد که ضایعات بزرگتر و متعددتر داشته باشند و یا به درمان پاسخ مناسبی ندهند. </a:t>
            </a:r>
            <a:endParaRPr lang="en-US" dirty="0" smtClean="0">
              <a:cs typeface="B Titr" pitchFamily="2" charset="-78"/>
            </a:endParaRPr>
          </a:p>
          <a:p>
            <a:pPr algn="just" rtl="1"/>
            <a:endParaRPr lang="en-US" dirty="0" smtClean="0">
              <a:cs typeface="B Titr" pitchFamily="2" charset="-78"/>
            </a:endParaRPr>
          </a:p>
          <a:p>
            <a:pPr algn="just"/>
            <a:endParaRPr lang="en-US" dirty="0">
              <a:cs typeface="B Titr" pitchFamily="2" charset="-7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27200"/>
            <a:ext cx="10972800" cy="4398964"/>
          </a:xfrm>
        </p:spPr>
        <p:txBody>
          <a:bodyPr>
            <a:normAutofit fontScale="92500"/>
          </a:bodyPr>
          <a:lstStyle/>
          <a:p>
            <a:pPr algn="just" rtl="1"/>
            <a:r>
              <a:rPr lang="fa-IR" dirty="0" smtClean="0">
                <a:cs typeface="B Titr" pitchFamily="2" charset="-78"/>
              </a:rPr>
              <a:t>احتمال عود در این گروه نیز بیشتر است.</a:t>
            </a:r>
          </a:p>
          <a:p>
            <a:pPr algn="just" rtl="1"/>
            <a:endParaRPr lang="fa-IR" dirty="0" smtClean="0">
              <a:cs typeface="B Titr" pitchFamily="2" charset="-78"/>
            </a:endParaRPr>
          </a:p>
          <a:p>
            <a:pPr algn="just" rtl="1"/>
            <a:r>
              <a:rPr lang="fa-IR" dirty="0" smtClean="0">
                <a:cs typeface="B Titr" pitchFamily="2" charset="-78"/>
              </a:rPr>
              <a:t>با وجود این تفاوتی در درمان بیماران مبتلا به </a:t>
            </a:r>
            <a:r>
              <a:rPr lang="en-US" dirty="0" smtClean="0">
                <a:cs typeface="B Titr" pitchFamily="2" charset="-78"/>
              </a:rPr>
              <a:t>HIV</a:t>
            </a:r>
            <a:r>
              <a:rPr lang="fa-IR" dirty="0" smtClean="0">
                <a:cs typeface="B Titr" pitchFamily="2" charset="-78"/>
              </a:rPr>
              <a:t> و سایر بیماران وجود ندارد.</a:t>
            </a:r>
            <a:endParaRPr lang="en-US" dirty="0" smtClean="0">
              <a:cs typeface="B Titr" pitchFamily="2" charset="-78"/>
            </a:endParaRPr>
          </a:p>
          <a:p>
            <a:pPr algn="just" rtl="1"/>
            <a:endParaRPr lang="en-US" dirty="0" smtClean="0">
              <a:cs typeface="B Titr" pitchFamily="2" charset="-78"/>
            </a:endParaRPr>
          </a:p>
          <a:p>
            <a:pPr algn="just" rtl="1"/>
            <a:r>
              <a:rPr lang="fa-IR" dirty="0" smtClean="0">
                <a:cs typeface="B Titr" pitchFamily="2" charset="-78"/>
              </a:rPr>
              <a:t>اسکواموس سل کارسینومای ایجاد شده بر روی ضایعات زگیل در افراد دارای ضعف سیستم ایمنی شایعتر است.</a:t>
            </a:r>
          </a:p>
          <a:p>
            <a:pPr algn="just" rtl="1"/>
            <a:endParaRPr lang="fa-IR" dirty="0" smtClean="0">
              <a:cs typeface="B Titr" pitchFamily="2" charset="-78"/>
            </a:endParaRPr>
          </a:p>
          <a:p>
            <a:pPr algn="just" rtl="1"/>
            <a:r>
              <a:rPr lang="fa-IR" dirty="0" smtClean="0">
                <a:cs typeface="B Titr" pitchFamily="2" charset="-78"/>
              </a:rPr>
              <a:t> لذا در افراد با ایمنی ضعیف در موارد ضایعات مشکوک بیوپسی توصیه میگردد.</a:t>
            </a:r>
            <a:endParaRPr lang="en-US" dirty="0" smtClean="0">
              <a:cs typeface="B Titr" pitchFamily="2" charset="-78"/>
            </a:endParaRPr>
          </a:p>
          <a:p>
            <a:pPr algn="just"/>
            <a:endParaRPr lang="en-US" dirty="0">
              <a:cs typeface="B Titr"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67345"/>
            <a:ext cx="10972800" cy="4158819"/>
          </a:xfrm>
        </p:spPr>
        <p:txBody>
          <a:bodyPr>
            <a:normAutofit/>
          </a:bodyPr>
          <a:lstStyle/>
          <a:p>
            <a:pPr algn="just" rtl="1"/>
            <a:r>
              <a:rPr lang="fa-IR" dirty="0" smtClean="0">
                <a:cs typeface="B Titr" pitchFamily="2" charset="-78"/>
              </a:rPr>
              <a:t>زگیلها بدون درد بوده و عوارض شدیدی ندارند مگر در شرایطی که ایجاد انسداد نمایند و مخصوصا در زنان حامله گاها زگیلها نمای گل کلمی ایجاد می‌کنند. </a:t>
            </a:r>
            <a:endParaRPr lang="en-US" dirty="0" smtClean="0">
              <a:cs typeface="B Titr" pitchFamily="2" charset="-78"/>
            </a:endParaRPr>
          </a:p>
          <a:p>
            <a:pPr algn="just" rtl="1"/>
            <a:endParaRPr lang="fa-IR" dirty="0" smtClean="0">
              <a:cs typeface="B Titr" pitchFamily="2" charset="-78"/>
            </a:endParaRPr>
          </a:p>
          <a:p>
            <a:pPr algn="just" rtl="1"/>
            <a:r>
              <a:rPr lang="fa-IR" dirty="0" smtClean="0">
                <a:cs typeface="B Titr" pitchFamily="2" charset="-78"/>
              </a:rPr>
              <a:t>در حاملگی و در صورتی که ترشح داشته باشند زگیلها میتوانند به سرعت رشد کرده و  پخش شوند.</a:t>
            </a:r>
            <a:endParaRPr lang="en-US" dirty="0" smtClean="0">
              <a:cs typeface="B Titr" pitchFamily="2" charset="-78"/>
            </a:endParaRPr>
          </a:p>
          <a:p>
            <a:pPr algn="just" rtl="1">
              <a:buNone/>
            </a:pPr>
            <a:endParaRPr lang="en-US" dirty="0" smtClean="0">
              <a:cs typeface="B Titr"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78182"/>
            <a:ext cx="10972800" cy="4047982"/>
          </a:xfrm>
        </p:spPr>
        <p:txBody>
          <a:bodyPr/>
          <a:lstStyle/>
          <a:p>
            <a:pPr algn="just" rtl="1"/>
            <a:endParaRPr lang="fa-IR" dirty="0" smtClean="0">
              <a:cs typeface="B Titr" pitchFamily="2" charset="-78"/>
            </a:endParaRPr>
          </a:p>
          <a:p>
            <a:pPr algn="just" rtl="1"/>
            <a:r>
              <a:rPr lang="fa-IR" dirty="0" smtClean="0">
                <a:cs typeface="B Titr" pitchFamily="2" charset="-78"/>
              </a:rPr>
              <a:t>در مردان مناطق شایع بروز زگیل تناسلی شامل  پنیس،پرینه، مقعد،داخل مجرای ادراری و مناطق زیر ختنه گاه می باشد و در زنان ولوو،دیواره واژن، پرینه و مقعد و دهانه رحم مناطق شایع  بروز زگیل تناسلی هستند.</a:t>
            </a:r>
            <a:endParaRPr lang="en-US" dirty="0" smtClean="0">
              <a:cs typeface="B Titr" pitchFamily="2" charset="-78"/>
            </a:endParaRPr>
          </a:p>
          <a:p>
            <a:pPr algn="just" rtl="1"/>
            <a:endParaRPr lang="en-US" dirty="0" smtClean="0">
              <a:cs typeface="B Titr" pitchFamily="2" charset="-78"/>
            </a:endParaRPr>
          </a:p>
          <a:p>
            <a:pPr algn="just" rtl="1"/>
            <a:r>
              <a:rPr lang="fa-IR" dirty="0" smtClean="0">
                <a:cs typeface="B Titr" pitchFamily="2" charset="-78"/>
              </a:rPr>
              <a:t> تشخیص این بیماری با معاینه بالینی است.</a:t>
            </a:r>
            <a:endParaRPr lang="en-US" dirty="0" smtClean="0">
              <a:cs typeface="B Titr" pitchFamily="2" charset="-78"/>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78844"/>
            <a:ext cx="10972800" cy="4647320"/>
          </a:xfrm>
        </p:spPr>
        <p:txBody>
          <a:bodyPr>
            <a:normAutofit/>
          </a:bodyPr>
          <a:lstStyle/>
          <a:p>
            <a:pPr algn="just" rtl="1"/>
            <a:endParaRPr lang="fa-IR" dirty="0" smtClean="0">
              <a:cs typeface="B Titr" pitchFamily="2" charset="-78"/>
            </a:endParaRPr>
          </a:p>
          <a:p>
            <a:pPr algn="just" rtl="1"/>
            <a:endParaRPr lang="fa-IR" dirty="0" smtClean="0">
              <a:cs typeface="B Titr" pitchFamily="2" charset="-78"/>
            </a:endParaRPr>
          </a:p>
          <a:p>
            <a:pPr algn="just" rtl="1"/>
            <a:r>
              <a:rPr lang="fa-IR" dirty="0" smtClean="0">
                <a:cs typeface="B Titr" pitchFamily="2" charset="-78"/>
              </a:rPr>
              <a:t>شركاي جنسي نيز بايد از نظر وجود زگيل معاينه‌شوند. به بيماران داراي زگيل‌‌هاي آنوژنيتال، بايد خطر انتقال به شركاي جنسي را آموزش داد. </a:t>
            </a:r>
          </a:p>
          <a:p>
            <a:pPr algn="just" rtl="1"/>
            <a:endParaRPr lang="fa-IR" dirty="0" smtClean="0">
              <a:cs typeface="B Titr" pitchFamily="2" charset="-78"/>
            </a:endParaRPr>
          </a:p>
          <a:p>
            <a:pPr algn="just" rtl="1"/>
            <a:r>
              <a:rPr lang="fa-IR" dirty="0" smtClean="0">
                <a:cs typeface="B Titr" pitchFamily="2" charset="-78"/>
              </a:rPr>
              <a:t>به‌كاربردن كاندوم براي كمك به كاهش انتقال مفيد است. </a:t>
            </a:r>
            <a:endParaRPr lang="en-US" dirty="0" smtClean="0">
              <a:cs typeface="B Titr" pitchFamily="2" charset="-78"/>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45673"/>
            <a:ext cx="10972800" cy="4380491"/>
          </a:xfrm>
        </p:spPr>
        <p:txBody>
          <a:bodyPr/>
          <a:lstStyle/>
          <a:p>
            <a:pPr algn="just" rtl="1"/>
            <a:endParaRPr lang="fa-IR" dirty="0" smtClean="0">
              <a:cs typeface="B Titr" pitchFamily="2" charset="-78"/>
            </a:endParaRPr>
          </a:p>
          <a:p>
            <a:pPr algn="just" rtl="1"/>
            <a:r>
              <a:rPr lang="fa-IR" dirty="0" smtClean="0">
                <a:cs typeface="B Titr" pitchFamily="2" charset="-78"/>
              </a:rPr>
              <a:t>برای زگیل تناسلی هیچ درمان دارویی ضدویروسی اختصاصی وجود ندارد و هیچ درماني كاملاً علاج‌بخش نيست. </a:t>
            </a:r>
          </a:p>
          <a:p>
            <a:pPr algn="just" rtl="1"/>
            <a:endParaRPr lang="fa-IR" dirty="0" smtClean="0">
              <a:cs typeface="B Titr" pitchFamily="2" charset="-78"/>
            </a:endParaRPr>
          </a:p>
          <a:p>
            <a:pPr algn="just" rtl="1"/>
            <a:r>
              <a:rPr lang="fa-IR" dirty="0" smtClean="0">
                <a:cs typeface="B Titr" pitchFamily="2" charset="-78"/>
              </a:rPr>
              <a:t>با درمان موضعی میتوان زگیل را  از بین برد ولی احتمال عود و بازگشت وجود دارد.</a:t>
            </a:r>
          </a:p>
          <a:p>
            <a:pPr algn="just" rtl="1"/>
            <a:endParaRPr lang="fa-IR" dirty="0" smtClean="0">
              <a:cs typeface="B Titr" pitchFamily="2" charset="-78"/>
            </a:endParaRPr>
          </a:p>
          <a:p>
            <a:pPr algn="just" rtl="1"/>
            <a:r>
              <a:rPr lang="fa-IR" dirty="0" smtClean="0">
                <a:cs typeface="B Titr" pitchFamily="2" charset="-78"/>
              </a:rPr>
              <a:t>این مسائل را باید قبل از درمان به بیمار توضیح داد.</a:t>
            </a:r>
            <a:endParaRPr lang="en-US" dirty="0" smtClean="0">
              <a:cs typeface="B Titr" pitchFamily="2" charset="-78"/>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سند" ma:contentTypeID="0x010100FE7BECA4846BE640846DB21631E6AE67" ma:contentTypeVersion="0" ma:contentTypeDescription="ايجاد يك سند جديد." ma:contentTypeScope="" ma:versionID="7128e216458807e60140d172f37cf72e">
  <xsd:schema xmlns:xsd="http://www.w3.org/2001/XMLSchema" xmlns:xs="http://www.w3.org/2001/XMLSchema" xmlns:p="http://schemas.microsoft.com/office/2006/metadata/properties" targetNamespace="http://schemas.microsoft.com/office/2006/metadata/properties" ma:root="true" ma:fieldsID="33caffcad0035e49d27a9ea5afacc81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مورد"/>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735FBF-12DD-4EAE-81C9-F62DBBB25883}"/>
</file>

<file path=customXml/itemProps2.xml><?xml version="1.0" encoding="utf-8"?>
<ds:datastoreItem xmlns:ds="http://schemas.openxmlformats.org/officeDocument/2006/customXml" ds:itemID="{5C797BD3-500C-4AC1-9CD2-5F08F205E17E}"/>
</file>

<file path=customXml/itemProps3.xml><?xml version="1.0" encoding="utf-8"?>
<ds:datastoreItem xmlns:ds="http://schemas.openxmlformats.org/officeDocument/2006/customXml" ds:itemID="{69F3F169-9D83-4E60-B3AF-DCAA0D81B1AE}"/>
</file>

<file path=docProps/app.xml><?xml version="1.0" encoding="utf-8"?>
<Properties xmlns="http://schemas.openxmlformats.org/officeDocument/2006/extended-properties" xmlns:vt="http://schemas.openxmlformats.org/officeDocument/2006/docPropsVTypes">
  <TotalTime>190</TotalTime>
  <Words>2834</Words>
  <Application>Microsoft Office PowerPoint</Application>
  <PresentationFormat>Custom</PresentationFormat>
  <Paragraphs>240</Paragraphs>
  <Slides>57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 Light</vt:lpstr>
      <vt:lpstr>B Titr</vt:lpstr>
      <vt:lpstr>Calibri</vt:lpstr>
      <vt:lpstr>Webdings</vt:lpstr>
      <vt:lpstr>B Mitra</vt:lpstr>
      <vt:lpstr>Office Theme</vt:lpstr>
      <vt:lpstr>زگیل تناسلی</vt:lpstr>
      <vt:lpstr>  زگیل تناسلی </vt:lpstr>
      <vt:lpstr>Slide 3</vt:lpstr>
      <vt:lpstr>Slide 4</vt:lpstr>
      <vt:lpstr>Slide 5</vt:lpstr>
      <vt:lpstr>Slide 6</vt:lpstr>
      <vt:lpstr>Slide 7</vt:lpstr>
      <vt:lpstr>Slide 8</vt:lpstr>
      <vt:lpstr>Slide 9</vt:lpstr>
      <vt:lpstr>Slide 10</vt:lpstr>
      <vt:lpstr>Slide 11</vt:lpstr>
      <vt:lpstr>پیشگیری  </vt:lpstr>
      <vt:lpstr>Slide 13</vt:lpstr>
      <vt:lpstr>Slide 14</vt:lpstr>
      <vt:lpstr>Slide 15</vt:lpstr>
      <vt:lpstr>Slide 16</vt:lpstr>
      <vt:lpstr>Slide 17</vt:lpstr>
      <vt:lpstr>Slide 18</vt:lpstr>
      <vt:lpstr>در زنانی که واکسن HPV  دریافت می‌کنند ، معاينة منظم سرويكس و پاپ‌اسمير تاکید می‌گردد. </vt:lpstr>
      <vt:lpstr>تشخیص </vt:lpstr>
      <vt:lpstr>درمان </vt:lpstr>
      <vt:lpstr>Slide 22</vt:lpstr>
      <vt:lpstr>Slide 23</vt:lpstr>
      <vt:lpstr>رژیم درمانی توصیه شده برای زگیلهای تناسلی- مقعدی خارجی  (پنیس,کشاله ران، ولوو،اسکروتوم ،پرینه ، قسمت خارجی  و اطراف مقعد( </vt:lpstr>
      <vt:lpstr>درمانهایی که توسط خود بیمار انجام میشود </vt:lpstr>
      <vt:lpstr>درمانهایی که توسط پزشک انجام میشود </vt:lpstr>
      <vt:lpstr>Slide 27</vt:lpstr>
      <vt:lpstr>Slide 28</vt:lpstr>
      <vt:lpstr>Slide 29</vt:lpstr>
      <vt:lpstr>Slide 30</vt:lpstr>
      <vt:lpstr>Slide 31</vt:lpstr>
      <vt:lpstr>Slide 32</vt:lpstr>
      <vt:lpstr>Slide 33</vt:lpstr>
      <vt:lpstr>Slide 34</vt:lpstr>
      <vt:lpstr>Slide 35</vt:lpstr>
      <vt:lpstr>Slide 36</vt:lpstr>
      <vt:lpstr>Slide 37</vt:lpstr>
      <vt:lpstr>زگيل‌‌هاي واژن </vt:lpstr>
      <vt:lpstr>زگيل‌‌هاي سرويكس </vt:lpstr>
      <vt:lpstr>زگیلهای داخل مقعدی </vt:lpstr>
      <vt:lpstr>زگيل‌‌هاي داخل مه‌آ و مجرا</vt:lpstr>
      <vt:lpstr>پیگیری </vt:lpstr>
      <vt:lpstr>Slide 43</vt:lpstr>
      <vt:lpstr>نکات مهم در مشاوره </vt:lpstr>
      <vt:lpstr>Slide 45</vt:lpstr>
      <vt:lpstr>Slide 46</vt:lpstr>
      <vt:lpstr>Slide 47</vt:lpstr>
      <vt:lpstr>Slide 48</vt:lpstr>
      <vt:lpstr>Slide 49</vt:lpstr>
      <vt:lpstr>Slide 50</vt:lpstr>
      <vt:lpstr>Slide 51</vt:lpstr>
      <vt:lpstr>Slide 52</vt:lpstr>
      <vt:lpstr>Slide 53</vt:lpstr>
      <vt:lpstr>اقدامات لازم برای شریک جنسی </vt:lpstr>
      <vt:lpstr>Slide 55</vt:lpstr>
      <vt:lpstr>HPV در بیماران مبتلا به HIV : </vt:lpstr>
      <vt:lpstr>Slide 57</vt:lpstr>
    </vt:vector>
  </TitlesOfParts>
  <Company>health.gov.ir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كمالي دكتر كيانوش</dc:creator>
  <cp:lastModifiedBy>mirage</cp:lastModifiedBy>
  <cp:revision>30</cp:revision>
  <dcterms:created xsi:type="dcterms:W3CDTF">2020-08-16T09:30:48Z</dcterms:created>
  <dcterms:modified xsi:type="dcterms:W3CDTF">2020-10-12T03:11:57Z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0x010100FE7BECA4846BE640846DB21631E6AE67</vt:lpwstr>
  </property>
</Properties>
</file>